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3" r:id="rId3"/>
    <p:sldId id="261" r:id="rId4"/>
    <p:sldId id="262" r:id="rId5"/>
    <p:sldId id="263" r:id="rId6"/>
    <p:sldId id="259" r:id="rId7"/>
    <p:sldId id="258" r:id="rId8"/>
    <p:sldId id="264" r:id="rId9"/>
    <p:sldId id="304" r:id="rId10"/>
    <p:sldId id="305" r:id="rId11"/>
    <p:sldId id="291" r:id="rId12"/>
    <p:sldId id="268" r:id="rId13"/>
    <p:sldId id="270" r:id="rId14"/>
    <p:sldId id="298" r:id="rId15"/>
    <p:sldId id="294" r:id="rId16"/>
    <p:sldId id="296" r:id="rId17"/>
    <p:sldId id="297" r:id="rId18"/>
    <p:sldId id="299" r:id="rId19"/>
    <p:sldId id="300" r:id="rId20"/>
    <p:sldId id="301" r:id="rId21"/>
    <p:sldId id="302" r:id="rId22"/>
    <p:sldId id="303" r:id="rId23"/>
    <p:sldId id="309" r:id="rId24"/>
    <p:sldId id="306" r:id="rId25"/>
    <p:sldId id="308" r:id="rId26"/>
    <p:sldId id="307" r:id="rId27"/>
    <p:sldId id="310" r:id="rId28"/>
    <p:sldId id="311" r:id="rId29"/>
    <p:sldId id="312" r:id="rId30"/>
    <p:sldId id="313" r:id="rId31"/>
    <p:sldId id="283" r:id="rId32"/>
    <p:sldId id="285" r:id="rId33"/>
    <p:sldId id="286" r:id="rId34"/>
    <p:sldId id="289" r:id="rId35"/>
    <p:sldId id="295" r:id="rId3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906">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906"/>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3"/>
            <a:ext cx="685799" cy="685799"/>
          </a:xfrm>
          <a:prstGeom prst="rect">
            <a:avLst/>
          </a:prstGeom>
        </p:spPr>
      </p:pic>
      <p:sp>
        <p:nvSpPr>
          <p:cNvPr id="18" name="bg object 18"/>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2" name="Holder 2"/>
          <p:cNvSpPr>
            <a:spLocks noGrp="1"/>
          </p:cNvSpPr>
          <p:nvPr>
            <p:ph type="ctrTitle"/>
          </p:nvPr>
        </p:nvSpPr>
        <p:spPr>
          <a:xfrm>
            <a:off x="726125" y="648316"/>
            <a:ext cx="8295640" cy="848360"/>
          </a:xfrm>
          <a:prstGeom prst="rect">
            <a:avLst/>
          </a:prstGeom>
        </p:spPr>
        <p:txBody>
          <a:bodyPr wrap="square" lIns="0" tIns="0" rIns="0" bIns="0">
            <a:spAutoFit/>
          </a:bodyPr>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3"/>
            <a:ext cx="685799" cy="685799"/>
          </a:xfrm>
          <a:prstGeom prst="rect">
            <a:avLst/>
          </a:prstGeom>
        </p:spPr>
      </p:pic>
      <p:sp>
        <p:nvSpPr>
          <p:cNvPr id="18" name="bg object 18"/>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1"/>
            <a:ext cx="685799" cy="685799"/>
          </a:xfrm>
          <a:prstGeom prst="rect">
            <a:avLst/>
          </a:prstGeom>
        </p:spPr>
      </p:pic>
      <p:sp>
        <p:nvSpPr>
          <p:cNvPr id="18" name="bg object 18"/>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17102586" y="9344527"/>
            <a:ext cx="685799" cy="685799"/>
          </a:xfrm>
          <a:prstGeom prst="rect">
            <a:avLst/>
          </a:prstGeom>
        </p:spPr>
      </p:pic>
      <p:sp>
        <p:nvSpPr>
          <p:cNvPr id="2" name="Holder 2"/>
          <p:cNvSpPr>
            <a:spLocks noGrp="1"/>
          </p:cNvSpPr>
          <p:nvPr>
            <p:ph type="title"/>
          </p:nvPr>
        </p:nvSpPr>
        <p:spPr>
          <a:xfrm>
            <a:off x="726125" y="648316"/>
            <a:ext cx="6197600" cy="848360"/>
          </a:xfrm>
          <a:prstGeom prst="rect">
            <a:avLst/>
          </a:prstGeom>
        </p:spPr>
        <p:txBody>
          <a:bodyPr wrap="square" lIns="0" tIns="0" rIns="0" bIns="0">
            <a:spAutoFit/>
          </a:bodyPr>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1123156" y="1866012"/>
            <a:ext cx="9169400" cy="6883400"/>
          </a:xfrm>
          <a:prstGeom prst="rect">
            <a:avLst/>
          </a:prstGeom>
        </p:spPr>
        <p:txBody>
          <a:bodyPr wrap="square" lIns="0" tIns="0" rIns="0" bIns="0">
            <a:spAutoFit/>
          </a:bodyPr>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825222" y="2695153"/>
            <a:ext cx="11104880" cy="4445635"/>
          </a:xfrm>
          <a:prstGeom prst="rect">
            <a:avLst/>
          </a:prstGeom>
        </p:spPr>
        <p:txBody>
          <a:bodyPr vert="horz" wrap="square" lIns="0" tIns="12700" rIns="0" bIns="0" rtlCol="0">
            <a:spAutoFit/>
          </a:bodyPr>
          <a:lstStyle/>
          <a:p>
            <a:pPr marL="12700" marR="5080">
              <a:lnSpc>
                <a:spcPct val="100000"/>
              </a:lnSpc>
              <a:spcBef>
                <a:spcPts val="100"/>
              </a:spcBef>
            </a:pPr>
            <a:r>
              <a:rPr sz="14500" b="0" spc="2180" dirty="0">
                <a:solidFill>
                  <a:srgbClr val="FFFFFF"/>
                </a:solidFill>
                <a:latin typeface="Calibri" panose="020F0502020204030204"/>
                <a:cs typeface="Calibri" panose="020F0502020204030204"/>
              </a:rPr>
              <a:t>Pneumonia </a:t>
            </a:r>
            <a:r>
              <a:rPr sz="14500" b="0" spc="1755" dirty="0">
                <a:solidFill>
                  <a:srgbClr val="FFFFFF"/>
                </a:solidFill>
                <a:latin typeface="Calibri" panose="020F0502020204030204"/>
                <a:cs typeface="Calibri" panose="020F0502020204030204"/>
              </a:rPr>
              <a:t>Detection</a:t>
            </a:r>
            <a:endParaRPr sz="14500">
              <a:latin typeface="Calibri" panose="020F0502020204030204"/>
              <a:cs typeface="Calibri" panose="020F0502020204030204"/>
            </a:endParaRPr>
          </a:p>
        </p:txBody>
      </p:sp>
      <p:grpSp>
        <p:nvGrpSpPr>
          <p:cNvPr id="4" name="object 4"/>
          <p:cNvGrpSpPr/>
          <p:nvPr/>
        </p:nvGrpSpPr>
        <p:grpSpPr>
          <a:xfrm>
            <a:off x="-114" y="0"/>
            <a:ext cx="18288635" cy="10287000"/>
            <a:chOff x="-114" y="0"/>
            <a:chExt cx="18288635" cy="10287000"/>
          </a:xfrm>
        </p:grpSpPr>
        <p:sp>
          <p:nvSpPr>
            <p:cNvPr id="5" name="object 5"/>
            <p:cNvSpPr/>
            <p:nvPr/>
          </p:nvSpPr>
          <p:spPr>
            <a:xfrm>
              <a:off x="14201403" y="0"/>
              <a:ext cx="4086860" cy="10287000"/>
            </a:xfrm>
            <a:custGeom>
              <a:avLst/>
              <a:gdLst/>
              <a:ahLst/>
              <a:cxnLst/>
              <a:rect l="l" t="t" r="r" b="b"/>
              <a:pathLst>
                <a:path w="4086859" h="10287000">
                  <a:moveTo>
                    <a:pt x="4086595" y="10286998"/>
                  </a:moveTo>
                  <a:lnTo>
                    <a:pt x="0" y="10286998"/>
                  </a:lnTo>
                  <a:lnTo>
                    <a:pt x="4086595" y="6200639"/>
                  </a:lnTo>
                  <a:lnTo>
                    <a:pt x="4086595" y="10286998"/>
                  </a:lnTo>
                  <a:close/>
                </a:path>
                <a:path w="4086859" h="10287000">
                  <a:moveTo>
                    <a:pt x="4086595" y="4086359"/>
                  </a:moveTo>
                  <a:lnTo>
                    <a:pt x="0" y="0"/>
                  </a:lnTo>
                  <a:lnTo>
                    <a:pt x="4086595" y="0"/>
                  </a:lnTo>
                  <a:lnTo>
                    <a:pt x="4086595" y="4086359"/>
                  </a:lnTo>
                  <a:close/>
                </a:path>
              </a:pathLst>
            </a:custGeom>
            <a:solidFill>
              <a:srgbClr val="992A37"/>
            </a:solidFill>
          </p:spPr>
          <p:txBody>
            <a:bodyPr wrap="square" lIns="0" tIns="0" rIns="0" bIns="0" rtlCol="0"/>
            <a:lstStyle/>
            <a:p>
              <a:endParaRPr/>
            </a:p>
          </p:txBody>
        </p:sp>
        <p:sp>
          <p:nvSpPr>
            <p:cNvPr id="6" name="object 6"/>
            <p:cNvSpPr/>
            <p:nvPr/>
          </p:nvSpPr>
          <p:spPr>
            <a:xfrm>
              <a:off x="-114" y="1990930"/>
              <a:ext cx="16659860" cy="219075"/>
            </a:xfrm>
            <a:custGeom>
              <a:avLst/>
              <a:gdLst/>
              <a:ahLst/>
              <a:cxnLst/>
              <a:rect l="l" t="t" r="r" b="b"/>
              <a:pathLst>
                <a:path w="16659860" h="219075">
                  <a:moveTo>
                    <a:pt x="228" y="0"/>
                  </a:moveTo>
                  <a:lnTo>
                    <a:pt x="16659464" y="19044"/>
                  </a:lnTo>
                  <a:lnTo>
                    <a:pt x="16659236" y="219069"/>
                  </a:lnTo>
                  <a:lnTo>
                    <a:pt x="0" y="200024"/>
                  </a:lnTo>
                  <a:lnTo>
                    <a:pt x="228" y="0"/>
                  </a:lnTo>
                  <a:close/>
                </a:path>
              </a:pathLst>
            </a:custGeom>
            <a:solidFill>
              <a:srgbClr val="992A37"/>
            </a:solidFill>
          </p:spPr>
          <p:txBody>
            <a:bodyPr wrap="square" lIns="0" tIns="0" rIns="0" bIns="0" rtlCol="0"/>
            <a:lstStyle/>
            <a:p>
              <a:endParaRPr/>
            </a:p>
          </p:txBody>
        </p:sp>
        <p:sp>
          <p:nvSpPr>
            <p:cNvPr id="7" name="object 7"/>
            <p:cNvSpPr/>
            <p:nvPr/>
          </p:nvSpPr>
          <p:spPr>
            <a:xfrm>
              <a:off x="13732205" y="2939787"/>
              <a:ext cx="1673860" cy="2392680"/>
            </a:xfrm>
            <a:custGeom>
              <a:avLst/>
              <a:gdLst/>
              <a:ahLst/>
              <a:cxnLst/>
              <a:rect l="l" t="t" r="r" b="b"/>
              <a:pathLst>
                <a:path w="1673859" h="2392679">
                  <a:moveTo>
                    <a:pt x="1554437" y="2392325"/>
                  </a:moveTo>
                  <a:lnTo>
                    <a:pt x="1515586" y="2385866"/>
                  </a:lnTo>
                  <a:lnTo>
                    <a:pt x="1479786" y="2366129"/>
                  </a:lnTo>
                  <a:lnTo>
                    <a:pt x="1412960" y="2295462"/>
                  </a:lnTo>
                  <a:lnTo>
                    <a:pt x="1247997" y="2139994"/>
                  </a:lnTo>
                  <a:lnTo>
                    <a:pt x="1038172" y="1984527"/>
                  </a:lnTo>
                  <a:lnTo>
                    <a:pt x="836758" y="1913860"/>
                  </a:lnTo>
                  <a:lnTo>
                    <a:pt x="792943" y="1918371"/>
                  </a:lnTo>
                  <a:lnTo>
                    <a:pt x="746406" y="1931166"/>
                  </a:lnTo>
                  <a:lnTo>
                    <a:pt x="697842" y="1951142"/>
                  </a:lnTo>
                  <a:lnTo>
                    <a:pt x="647944" y="1977194"/>
                  </a:lnTo>
                  <a:lnTo>
                    <a:pt x="597407" y="2008217"/>
                  </a:lnTo>
                  <a:lnTo>
                    <a:pt x="546923" y="2043106"/>
                  </a:lnTo>
                  <a:lnTo>
                    <a:pt x="497188" y="2080757"/>
                  </a:lnTo>
                  <a:lnTo>
                    <a:pt x="402736" y="2159924"/>
                  </a:lnTo>
                  <a:lnTo>
                    <a:pt x="319601" y="2236883"/>
                  </a:lnTo>
                  <a:lnTo>
                    <a:pt x="197706" y="2361618"/>
                  </a:lnTo>
                  <a:lnTo>
                    <a:pt x="176344" y="2377691"/>
                  </a:lnTo>
                  <a:lnTo>
                    <a:pt x="157855" y="2385866"/>
                  </a:lnTo>
                  <a:lnTo>
                    <a:pt x="138581" y="2390721"/>
                  </a:lnTo>
                  <a:lnTo>
                    <a:pt x="118960" y="2392325"/>
                  </a:lnTo>
                  <a:lnTo>
                    <a:pt x="92904" y="2389473"/>
                  </a:lnTo>
                  <a:lnTo>
                    <a:pt x="45189" y="2366992"/>
                  </a:lnTo>
                  <a:lnTo>
                    <a:pt x="3762" y="2305313"/>
                  </a:lnTo>
                  <a:lnTo>
                    <a:pt x="0" y="2259596"/>
                  </a:lnTo>
                  <a:lnTo>
                    <a:pt x="13666" y="2215829"/>
                  </a:lnTo>
                  <a:lnTo>
                    <a:pt x="44189" y="2179408"/>
                  </a:lnTo>
                  <a:lnTo>
                    <a:pt x="597492" y="1593288"/>
                  </a:lnTo>
                  <a:lnTo>
                    <a:pt x="597492" y="239232"/>
                  </a:lnTo>
                  <a:lnTo>
                    <a:pt x="602356" y="191038"/>
                  </a:lnTo>
                  <a:lnTo>
                    <a:pt x="616304" y="146141"/>
                  </a:lnTo>
                  <a:lnTo>
                    <a:pt x="638373" y="105505"/>
                  </a:lnTo>
                  <a:lnTo>
                    <a:pt x="667597" y="70095"/>
                  </a:lnTo>
                  <a:lnTo>
                    <a:pt x="703012" y="40875"/>
                  </a:lnTo>
                  <a:lnTo>
                    <a:pt x="743654" y="18809"/>
                  </a:lnTo>
                  <a:lnTo>
                    <a:pt x="788557" y="4863"/>
                  </a:lnTo>
                  <a:lnTo>
                    <a:pt x="836758" y="0"/>
                  </a:lnTo>
                  <a:lnTo>
                    <a:pt x="884959" y="4863"/>
                  </a:lnTo>
                  <a:lnTo>
                    <a:pt x="929863" y="18809"/>
                  </a:lnTo>
                  <a:lnTo>
                    <a:pt x="970504" y="40875"/>
                  </a:lnTo>
                  <a:lnTo>
                    <a:pt x="1005919" y="70095"/>
                  </a:lnTo>
                  <a:lnTo>
                    <a:pt x="1035143" y="105505"/>
                  </a:lnTo>
                  <a:lnTo>
                    <a:pt x="1057212" y="146141"/>
                  </a:lnTo>
                  <a:lnTo>
                    <a:pt x="1071160" y="191038"/>
                  </a:lnTo>
                  <a:lnTo>
                    <a:pt x="1076024" y="239232"/>
                  </a:lnTo>
                  <a:lnTo>
                    <a:pt x="1076024" y="1593288"/>
                  </a:lnTo>
                  <a:lnTo>
                    <a:pt x="1629327" y="2179288"/>
                  </a:lnTo>
                  <a:lnTo>
                    <a:pt x="1659800" y="2215710"/>
                  </a:lnTo>
                  <a:lnTo>
                    <a:pt x="1673472" y="2259476"/>
                  </a:lnTo>
                  <a:lnTo>
                    <a:pt x="1669737" y="2305194"/>
                  </a:lnTo>
                  <a:lnTo>
                    <a:pt x="1647990" y="2347469"/>
                  </a:lnTo>
                  <a:lnTo>
                    <a:pt x="1628325" y="2366891"/>
                  </a:lnTo>
                  <a:lnTo>
                    <a:pt x="1605520" y="2380931"/>
                  </a:lnTo>
                  <a:lnTo>
                    <a:pt x="1580562" y="2389454"/>
                  </a:lnTo>
                  <a:lnTo>
                    <a:pt x="1554437" y="2392325"/>
                  </a:lnTo>
                  <a:close/>
                </a:path>
              </a:pathLst>
            </a:custGeom>
            <a:solidFill>
              <a:srgbClr val="FFFFFF"/>
            </a:solidFill>
          </p:spPr>
          <p:txBody>
            <a:bodyPr wrap="square" lIns="0" tIns="0" rIns="0" bIns="0" rtlCol="0"/>
            <a:lstStyle/>
            <a:p>
              <a:endParaRPr/>
            </a:p>
          </p:txBody>
        </p:sp>
        <p:sp>
          <p:nvSpPr>
            <p:cNvPr id="8" name="object 8"/>
            <p:cNvSpPr/>
            <p:nvPr/>
          </p:nvSpPr>
          <p:spPr>
            <a:xfrm>
              <a:off x="13732101" y="4734031"/>
              <a:ext cx="1673860" cy="598170"/>
            </a:xfrm>
            <a:custGeom>
              <a:avLst/>
              <a:gdLst/>
              <a:ahLst/>
              <a:cxnLst/>
              <a:rect l="l" t="t" r="r" b="b"/>
              <a:pathLst>
                <a:path w="1673859" h="598170">
                  <a:moveTo>
                    <a:pt x="1554542" y="598081"/>
                  </a:moveTo>
                  <a:lnTo>
                    <a:pt x="1515691" y="591622"/>
                  </a:lnTo>
                  <a:lnTo>
                    <a:pt x="1479891" y="571885"/>
                  </a:lnTo>
                  <a:lnTo>
                    <a:pt x="1413064" y="501218"/>
                  </a:lnTo>
                  <a:lnTo>
                    <a:pt x="1248102" y="345750"/>
                  </a:lnTo>
                  <a:lnTo>
                    <a:pt x="1038276" y="190283"/>
                  </a:lnTo>
                  <a:lnTo>
                    <a:pt x="836863" y="119616"/>
                  </a:lnTo>
                  <a:lnTo>
                    <a:pt x="793047" y="124126"/>
                  </a:lnTo>
                  <a:lnTo>
                    <a:pt x="746511" y="136922"/>
                  </a:lnTo>
                  <a:lnTo>
                    <a:pt x="697947" y="156898"/>
                  </a:lnTo>
                  <a:lnTo>
                    <a:pt x="648049" y="182950"/>
                  </a:lnTo>
                  <a:lnTo>
                    <a:pt x="597511" y="213973"/>
                  </a:lnTo>
                  <a:lnTo>
                    <a:pt x="547028" y="248862"/>
                  </a:lnTo>
                  <a:lnTo>
                    <a:pt x="497292" y="286513"/>
                  </a:lnTo>
                  <a:lnTo>
                    <a:pt x="402840" y="365680"/>
                  </a:lnTo>
                  <a:lnTo>
                    <a:pt x="319706" y="442639"/>
                  </a:lnTo>
                  <a:lnTo>
                    <a:pt x="197811" y="567374"/>
                  </a:lnTo>
                  <a:lnTo>
                    <a:pt x="176449" y="583447"/>
                  </a:lnTo>
                  <a:lnTo>
                    <a:pt x="157960" y="591622"/>
                  </a:lnTo>
                  <a:lnTo>
                    <a:pt x="138686" y="596477"/>
                  </a:lnTo>
                  <a:lnTo>
                    <a:pt x="119064" y="598081"/>
                  </a:lnTo>
                  <a:lnTo>
                    <a:pt x="93009" y="595227"/>
                  </a:lnTo>
                  <a:lnTo>
                    <a:pt x="45294" y="572698"/>
                  </a:lnTo>
                  <a:lnTo>
                    <a:pt x="7230" y="520891"/>
                  </a:lnTo>
                  <a:lnTo>
                    <a:pt x="0" y="485821"/>
                  </a:lnTo>
                  <a:lnTo>
                    <a:pt x="3491" y="450482"/>
                  </a:lnTo>
                  <a:lnTo>
                    <a:pt x="17257" y="417341"/>
                  </a:lnTo>
                  <a:lnTo>
                    <a:pt x="21683" y="428585"/>
                  </a:lnTo>
                  <a:lnTo>
                    <a:pt x="45243" y="453082"/>
                  </a:lnTo>
                  <a:lnTo>
                    <a:pt x="68041" y="467116"/>
                  </a:lnTo>
                  <a:lnTo>
                    <a:pt x="92992" y="475611"/>
                  </a:lnTo>
                  <a:lnTo>
                    <a:pt x="119064" y="478465"/>
                  </a:lnTo>
                  <a:lnTo>
                    <a:pt x="138738" y="476861"/>
                  </a:lnTo>
                  <a:lnTo>
                    <a:pt x="158020" y="472005"/>
                  </a:lnTo>
                  <a:lnTo>
                    <a:pt x="176516" y="463830"/>
                  </a:lnTo>
                  <a:lnTo>
                    <a:pt x="193835" y="452269"/>
                  </a:lnTo>
                  <a:lnTo>
                    <a:pt x="260661" y="381602"/>
                  </a:lnTo>
                  <a:lnTo>
                    <a:pt x="425624" y="226134"/>
                  </a:lnTo>
                  <a:lnTo>
                    <a:pt x="635449" y="70667"/>
                  </a:lnTo>
                  <a:lnTo>
                    <a:pt x="836863" y="0"/>
                  </a:lnTo>
                  <a:lnTo>
                    <a:pt x="1038276" y="70667"/>
                  </a:lnTo>
                  <a:lnTo>
                    <a:pt x="1248102" y="226134"/>
                  </a:lnTo>
                  <a:lnTo>
                    <a:pt x="1413064" y="381602"/>
                  </a:lnTo>
                  <a:lnTo>
                    <a:pt x="1479891" y="452269"/>
                  </a:lnTo>
                  <a:lnTo>
                    <a:pt x="1497208" y="463830"/>
                  </a:lnTo>
                  <a:lnTo>
                    <a:pt x="1515691" y="472005"/>
                  </a:lnTo>
                  <a:lnTo>
                    <a:pt x="1534937" y="476861"/>
                  </a:lnTo>
                  <a:lnTo>
                    <a:pt x="1554542" y="478465"/>
                  </a:lnTo>
                  <a:lnTo>
                    <a:pt x="1580667" y="475594"/>
                  </a:lnTo>
                  <a:lnTo>
                    <a:pt x="1628430" y="453031"/>
                  </a:lnTo>
                  <a:lnTo>
                    <a:pt x="1656469" y="417341"/>
                  </a:lnTo>
                  <a:lnTo>
                    <a:pt x="1670167" y="450482"/>
                  </a:lnTo>
                  <a:lnTo>
                    <a:pt x="1666428" y="520891"/>
                  </a:lnTo>
                  <a:lnTo>
                    <a:pt x="1628430" y="572647"/>
                  </a:lnTo>
                  <a:lnTo>
                    <a:pt x="1580667" y="595210"/>
                  </a:lnTo>
                  <a:lnTo>
                    <a:pt x="1554542" y="598081"/>
                  </a:lnTo>
                  <a:close/>
                </a:path>
              </a:pathLst>
            </a:custGeom>
            <a:solidFill>
              <a:srgbClr val="992A37"/>
            </a:solidFill>
          </p:spPr>
          <p:txBody>
            <a:bodyPr wrap="square" lIns="0" tIns="0" rIns="0" bIns="0" rtlCol="0"/>
            <a:lstStyle/>
            <a:p>
              <a:endParaRPr/>
            </a:p>
          </p:txBody>
        </p:sp>
        <p:sp>
          <p:nvSpPr>
            <p:cNvPr id="9" name="object 9"/>
            <p:cNvSpPr/>
            <p:nvPr/>
          </p:nvSpPr>
          <p:spPr>
            <a:xfrm>
              <a:off x="12552096" y="3656120"/>
              <a:ext cx="1592580" cy="3271520"/>
            </a:xfrm>
            <a:custGeom>
              <a:avLst/>
              <a:gdLst/>
              <a:ahLst/>
              <a:cxnLst/>
              <a:rect l="l" t="t" r="r" b="b"/>
              <a:pathLst>
                <a:path w="1592580" h="3271520">
                  <a:moveTo>
                    <a:pt x="700681" y="3271278"/>
                  </a:moveTo>
                  <a:lnTo>
                    <a:pt x="597831" y="3271264"/>
                  </a:lnTo>
                  <a:lnTo>
                    <a:pt x="499682" y="3263450"/>
                  </a:lnTo>
                  <a:lnTo>
                    <a:pt x="407717" y="3248549"/>
                  </a:lnTo>
                  <a:lnTo>
                    <a:pt x="323421" y="3227273"/>
                  </a:lnTo>
                  <a:lnTo>
                    <a:pt x="248277" y="3200338"/>
                  </a:lnTo>
                  <a:lnTo>
                    <a:pt x="183768" y="3168455"/>
                  </a:lnTo>
                  <a:lnTo>
                    <a:pt x="131376" y="3132340"/>
                  </a:lnTo>
                  <a:lnTo>
                    <a:pt x="92587" y="3092705"/>
                  </a:lnTo>
                  <a:lnTo>
                    <a:pt x="68882" y="3050263"/>
                  </a:lnTo>
                  <a:lnTo>
                    <a:pt x="51510" y="2998310"/>
                  </a:lnTo>
                  <a:lnTo>
                    <a:pt x="25130" y="2897258"/>
                  </a:lnTo>
                  <a:lnTo>
                    <a:pt x="8708" y="2799410"/>
                  </a:lnTo>
                  <a:lnTo>
                    <a:pt x="809" y="2704043"/>
                  </a:lnTo>
                  <a:lnTo>
                    <a:pt x="0" y="2610435"/>
                  </a:lnTo>
                  <a:lnTo>
                    <a:pt x="8940" y="2471735"/>
                  </a:lnTo>
                  <a:lnTo>
                    <a:pt x="63693" y="2045194"/>
                  </a:lnTo>
                  <a:lnTo>
                    <a:pt x="75120" y="1891396"/>
                  </a:lnTo>
                  <a:lnTo>
                    <a:pt x="78390" y="1677392"/>
                  </a:lnTo>
                  <a:lnTo>
                    <a:pt x="86172" y="1571674"/>
                  </a:lnTo>
                  <a:lnTo>
                    <a:pt x="99574" y="1466821"/>
                  </a:lnTo>
                  <a:lnTo>
                    <a:pt x="118168" y="1363285"/>
                  </a:lnTo>
                  <a:lnTo>
                    <a:pt x="141524" y="1261514"/>
                  </a:lnTo>
                  <a:lnTo>
                    <a:pt x="184549" y="1113152"/>
                  </a:lnTo>
                  <a:lnTo>
                    <a:pt x="235877" y="971290"/>
                  </a:lnTo>
                  <a:lnTo>
                    <a:pt x="294059" y="837448"/>
                  </a:lnTo>
                  <a:lnTo>
                    <a:pt x="357648" y="713142"/>
                  </a:lnTo>
                  <a:lnTo>
                    <a:pt x="425196" y="599889"/>
                  </a:lnTo>
                  <a:lnTo>
                    <a:pt x="495254" y="499207"/>
                  </a:lnTo>
                  <a:lnTo>
                    <a:pt x="593859" y="376000"/>
                  </a:lnTo>
                  <a:lnTo>
                    <a:pt x="641736" y="321680"/>
                  </a:lnTo>
                  <a:lnTo>
                    <a:pt x="688624" y="272059"/>
                  </a:lnTo>
                  <a:lnTo>
                    <a:pt x="734492" y="227017"/>
                  </a:lnTo>
                  <a:lnTo>
                    <a:pt x="779310" y="186438"/>
                  </a:lnTo>
                  <a:lnTo>
                    <a:pt x="823048" y="150201"/>
                  </a:lnTo>
                  <a:lnTo>
                    <a:pt x="865676" y="118190"/>
                  </a:lnTo>
                  <a:lnTo>
                    <a:pt x="907163" y="90286"/>
                  </a:lnTo>
                  <a:lnTo>
                    <a:pt x="947481" y="66369"/>
                  </a:lnTo>
                  <a:lnTo>
                    <a:pt x="986598" y="46323"/>
                  </a:lnTo>
                  <a:lnTo>
                    <a:pt x="1024484" y="30028"/>
                  </a:lnTo>
                  <a:lnTo>
                    <a:pt x="1061110" y="17367"/>
                  </a:lnTo>
                  <a:lnTo>
                    <a:pt x="1130461" y="2471"/>
                  </a:lnTo>
                  <a:lnTo>
                    <a:pt x="1163126" y="0"/>
                  </a:lnTo>
                  <a:lnTo>
                    <a:pt x="1194409" y="688"/>
                  </a:lnTo>
                  <a:lnTo>
                    <a:pt x="1252714" y="11071"/>
                  </a:lnTo>
                  <a:lnTo>
                    <a:pt x="1305135" y="32675"/>
                  </a:lnTo>
                  <a:lnTo>
                    <a:pt x="1351432" y="64551"/>
                  </a:lnTo>
                  <a:lnTo>
                    <a:pt x="1391364" y="105753"/>
                  </a:lnTo>
                  <a:lnTo>
                    <a:pt x="1424691" y="155335"/>
                  </a:lnTo>
                  <a:lnTo>
                    <a:pt x="1461770" y="243348"/>
                  </a:lnTo>
                  <a:lnTo>
                    <a:pt x="1508438" y="414156"/>
                  </a:lnTo>
                  <a:lnTo>
                    <a:pt x="1545541" y="592343"/>
                  </a:lnTo>
                  <a:lnTo>
                    <a:pt x="1572338" y="779904"/>
                  </a:lnTo>
                  <a:lnTo>
                    <a:pt x="1588086" y="978830"/>
                  </a:lnTo>
                  <a:lnTo>
                    <a:pt x="1592043" y="1191115"/>
                  </a:lnTo>
                  <a:lnTo>
                    <a:pt x="1583467" y="1418752"/>
                  </a:lnTo>
                  <a:lnTo>
                    <a:pt x="1561962" y="1665856"/>
                  </a:lnTo>
                  <a:lnTo>
                    <a:pt x="1540590" y="1953634"/>
                  </a:lnTo>
                  <a:lnTo>
                    <a:pt x="1536765" y="2152050"/>
                  </a:lnTo>
                  <a:lnTo>
                    <a:pt x="1541997" y="2291740"/>
                  </a:lnTo>
                  <a:lnTo>
                    <a:pt x="1554428" y="2430347"/>
                  </a:lnTo>
                  <a:lnTo>
                    <a:pt x="1582599" y="2623951"/>
                  </a:lnTo>
                  <a:lnTo>
                    <a:pt x="1587874" y="2670448"/>
                  </a:lnTo>
                  <a:lnTo>
                    <a:pt x="1587475" y="2714891"/>
                  </a:lnTo>
                  <a:lnTo>
                    <a:pt x="1581666" y="2757390"/>
                  </a:lnTo>
                  <a:lnTo>
                    <a:pt x="1570711" y="2798058"/>
                  </a:lnTo>
                  <a:lnTo>
                    <a:pt x="1554874" y="2837005"/>
                  </a:lnTo>
                  <a:lnTo>
                    <a:pt x="1534420" y="2874344"/>
                  </a:lnTo>
                  <a:lnTo>
                    <a:pt x="1509612" y="2910185"/>
                  </a:lnTo>
                  <a:lnTo>
                    <a:pt x="1480714" y="2944640"/>
                  </a:lnTo>
                  <a:lnTo>
                    <a:pt x="1447990" y="2977821"/>
                  </a:lnTo>
                  <a:lnTo>
                    <a:pt x="1411704" y="3009838"/>
                  </a:lnTo>
                  <a:lnTo>
                    <a:pt x="1372120" y="3040803"/>
                  </a:lnTo>
                  <a:lnTo>
                    <a:pt x="1284115" y="3100024"/>
                  </a:lnTo>
                  <a:lnTo>
                    <a:pt x="1233542" y="3129357"/>
                  </a:lnTo>
                  <a:lnTo>
                    <a:pt x="1181920" y="3155670"/>
                  </a:lnTo>
                  <a:lnTo>
                    <a:pt x="1129434" y="3179052"/>
                  </a:lnTo>
                  <a:lnTo>
                    <a:pt x="1076268" y="3199591"/>
                  </a:lnTo>
                  <a:lnTo>
                    <a:pt x="1022610" y="3217377"/>
                  </a:lnTo>
                  <a:lnTo>
                    <a:pt x="968643" y="3232500"/>
                  </a:lnTo>
                  <a:lnTo>
                    <a:pt x="914554" y="3245048"/>
                  </a:lnTo>
                  <a:lnTo>
                    <a:pt x="806750" y="3262777"/>
                  </a:lnTo>
                  <a:lnTo>
                    <a:pt x="700681" y="3271278"/>
                  </a:lnTo>
                  <a:close/>
                </a:path>
              </a:pathLst>
            </a:custGeom>
            <a:solidFill>
              <a:srgbClr val="FFFFFF"/>
            </a:solidFill>
          </p:spPr>
          <p:txBody>
            <a:bodyPr wrap="square" lIns="0" tIns="0" rIns="0" bIns="0" rtlCol="0"/>
            <a:lstStyle/>
            <a:p>
              <a:endParaRPr/>
            </a:p>
          </p:txBody>
        </p:sp>
        <p:sp>
          <p:nvSpPr>
            <p:cNvPr id="10" name="object 10"/>
            <p:cNvSpPr/>
            <p:nvPr/>
          </p:nvSpPr>
          <p:spPr>
            <a:xfrm>
              <a:off x="12552096" y="3656120"/>
              <a:ext cx="1592580" cy="3050540"/>
            </a:xfrm>
            <a:custGeom>
              <a:avLst/>
              <a:gdLst/>
              <a:ahLst/>
              <a:cxnLst/>
              <a:rect l="l" t="t" r="r" b="b"/>
              <a:pathLst>
                <a:path w="1592580" h="3050540">
                  <a:moveTo>
                    <a:pt x="68882" y="3050263"/>
                  </a:moveTo>
                  <a:lnTo>
                    <a:pt x="51510" y="2998310"/>
                  </a:lnTo>
                  <a:lnTo>
                    <a:pt x="25130" y="2897258"/>
                  </a:lnTo>
                  <a:lnTo>
                    <a:pt x="8708" y="2799410"/>
                  </a:lnTo>
                  <a:lnTo>
                    <a:pt x="809" y="2704043"/>
                  </a:lnTo>
                  <a:lnTo>
                    <a:pt x="0" y="2610435"/>
                  </a:lnTo>
                  <a:lnTo>
                    <a:pt x="8940" y="2471735"/>
                  </a:lnTo>
                  <a:lnTo>
                    <a:pt x="63693" y="2045194"/>
                  </a:lnTo>
                  <a:lnTo>
                    <a:pt x="75120" y="1891396"/>
                  </a:lnTo>
                  <a:lnTo>
                    <a:pt x="78390" y="1677392"/>
                  </a:lnTo>
                  <a:lnTo>
                    <a:pt x="86172" y="1571674"/>
                  </a:lnTo>
                  <a:lnTo>
                    <a:pt x="99574" y="1466821"/>
                  </a:lnTo>
                  <a:lnTo>
                    <a:pt x="118168" y="1363285"/>
                  </a:lnTo>
                  <a:lnTo>
                    <a:pt x="141524" y="1261514"/>
                  </a:lnTo>
                  <a:lnTo>
                    <a:pt x="184549" y="1113152"/>
                  </a:lnTo>
                  <a:lnTo>
                    <a:pt x="235877" y="971290"/>
                  </a:lnTo>
                  <a:lnTo>
                    <a:pt x="294059" y="837448"/>
                  </a:lnTo>
                  <a:lnTo>
                    <a:pt x="357648" y="713142"/>
                  </a:lnTo>
                  <a:lnTo>
                    <a:pt x="425196" y="599889"/>
                  </a:lnTo>
                  <a:lnTo>
                    <a:pt x="495254" y="499207"/>
                  </a:lnTo>
                  <a:lnTo>
                    <a:pt x="593859" y="376000"/>
                  </a:lnTo>
                  <a:lnTo>
                    <a:pt x="641736" y="321680"/>
                  </a:lnTo>
                  <a:lnTo>
                    <a:pt x="688624" y="272059"/>
                  </a:lnTo>
                  <a:lnTo>
                    <a:pt x="734492" y="227017"/>
                  </a:lnTo>
                  <a:lnTo>
                    <a:pt x="779310" y="186438"/>
                  </a:lnTo>
                  <a:lnTo>
                    <a:pt x="823048" y="150201"/>
                  </a:lnTo>
                  <a:lnTo>
                    <a:pt x="865676" y="118190"/>
                  </a:lnTo>
                  <a:lnTo>
                    <a:pt x="907163" y="90286"/>
                  </a:lnTo>
                  <a:lnTo>
                    <a:pt x="947481" y="66369"/>
                  </a:lnTo>
                  <a:lnTo>
                    <a:pt x="986598" y="46323"/>
                  </a:lnTo>
                  <a:lnTo>
                    <a:pt x="1024484" y="30028"/>
                  </a:lnTo>
                  <a:lnTo>
                    <a:pt x="1061110" y="17367"/>
                  </a:lnTo>
                  <a:lnTo>
                    <a:pt x="1130461" y="2471"/>
                  </a:lnTo>
                  <a:lnTo>
                    <a:pt x="1163126" y="0"/>
                  </a:lnTo>
                  <a:lnTo>
                    <a:pt x="1194409" y="688"/>
                  </a:lnTo>
                  <a:lnTo>
                    <a:pt x="1252714" y="11071"/>
                  </a:lnTo>
                  <a:lnTo>
                    <a:pt x="1305135" y="32675"/>
                  </a:lnTo>
                  <a:lnTo>
                    <a:pt x="1351432" y="64551"/>
                  </a:lnTo>
                  <a:lnTo>
                    <a:pt x="1391364" y="105753"/>
                  </a:lnTo>
                  <a:lnTo>
                    <a:pt x="1424691" y="155335"/>
                  </a:lnTo>
                  <a:lnTo>
                    <a:pt x="1461770" y="243348"/>
                  </a:lnTo>
                  <a:lnTo>
                    <a:pt x="1508438" y="414155"/>
                  </a:lnTo>
                  <a:lnTo>
                    <a:pt x="1545545" y="592340"/>
                  </a:lnTo>
                  <a:lnTo>
                    <a:pt x="1572349" y="779893"/>
                  </a:lnTo>
                  <a:lnTo>
                    <a:pt x="1588111" y="978805"/>
                  </a:lnTo>
                  <a:lnTo>
                    <a:pt x="1592092" y="1191067"/>
                  </a:lnTo>
                  <a:lnTo>
                    <a:pt x="1583551" y="1418668"/>
                  </a:lnTo>
                  <a:lnTo>
                    <a:pt x="1552229" y="1777064"/>
                  </a:lnTo>
                  <a:lnTo>
                    <a:pt x="1537821" y="2031093"/>
                  </a:lnTo>
                  <a:lnTo>
                    <a:pt x="1537907" y="2245810"/>
                  </a:lnTo>
                  <a:lnTo>
                    <a:pt x="1534780" y="2284807"/>
                  </a:lnTo>
                  <a:lnTo>
                    <a:pt x="1528680" y="2327811"/>
                  </a:lnTo>
                  <a:lnTo>
                    <a:pt x="1519452" y="2373891"/>
                  </a:lnTo>
                  <a:lnTo>
                    <a:pt x="1506939" y="2422114"/>
                  </a:lnTo>
                  <a:lnTo>
                    <a:pt x="1490988" y="2471547"/>
                  </a:lnTo>
                  <a:lnTo>
                    <a:pt x="1471442" y="2521257"/>
                  </a:lnTo>
                  <a:lnTo>
                    <a:pt x="1448147" y="2570311"/>
                  </a:lnTo>
                  <a:lnTo>
                    <a:pt x="1420947" y="2617778"/>
                  </a:lnTo>
                  <a:lnTo>
                    <a:pt x="1389687" y="2662724"/>
                  </a:lnTo>
                  <a:lnTo>
                    <a:pt x="1354213" y="2704217"/>
                  </a:lnTo>
                  <a:lnTo>
                    <a:pt x="1314368" y="2741324"/>
                  </a:lnTo>
                  <a:lnTo>
                    <a:pt x="1269998" y="2773113"/>
                  </a:lnTo>
                  <a:lnTo>
                    <a:pt x="1221516" y="2800965"/>
                  </a:lnTo>
                  <a:lnTo>
                    <a:pt x="1172790" y="2825013"/>
                  </a:lnTo>
                  <a:lnTo>
                    <a:pt x="1123911" y="2845527"/>
                  </a:lnTo>
                  <a:lnTo>
                    <a:pt x="1074966" y="2862777"/>
                  </a:lnTo>
                  <a:lnTo>
                    <a:pt x="1026043" y="2877033"/>
                  </a:lnTo>
                  <a:lnTo>
                    <a:pt x="928620" y="2897644"/>
                  </a:lnTo>
                  <a:lnTo>
                    <a:pt x="832347" y="2909519"/>
                  </a:lnTo>
                  <a:lnTo>
                    <a:pt x="737933" y="2914819"/>
                  </a:lnTo>
                  <a:lnTo>
                    <a:pt x="393003" y="2913474"/>
                  </a:lnTo>
                  <a:lnTo>
                    <a:pt x="318487" y="2918304"/>
                  </a:lnTo>
                  <a:lnTo>
                    <a:pt x="250073" y="2929520"/>
                  </a:lnTo>
                  <a:lnTo>
                    <a:pt x="188468" y="2949283"/>
                  </a:lnTo>
                  <a:lnTo>
                    <a:pt x="134378" y="2979755"/>
                  </a:lnTo>
                  <a:lnTo>
                    <a:pt x="88511" y="3023093"/>
                  </a:lnTo>
                  <a:lnTo>
                    <a:pt x="68882" y="3050263"/>
                  </a:lnTo>
                  <a:close/>
                </a:path>
              </a:pathLst>
            </a:custGeom>
            <a:solidFill>
              <a:srgbClr val="992A37"/>
            </a:solidFill>
          </p:spPr>
          <p:txBody>
            <a:bodyPr wrap="square" lIns="0" tIns="0" rIns="0" bIns="0" rtlCol="0"/>
            <a:lstStyle/>
            <a:p>
              <a:endParaRPr/>
            </a:p>
          </p:txBody>
        </p:sp>
        <p:sp>
          <p:nvSpPr>
            <p:cNvPr id="11" name="object 11"/>
            <p:cNvSpPr/>
            <p:nvPr/>
          </p:nvSpPr>
          <p:spPr>
            <a:xfrm>
              <a:off x="15046489" y="3654213"/>
              <a:ext cx="1531620" cy="3309620"/>
            </a:xfrm>
            <a:custGeom>
              <a:avLst/>
              <a:gdLst/>
              <a:ahLst/>
              <a:cxnLst/>
              <a:rect l="l" t="t" r="r" b="b"/>
              <a:pathLst>
                <a:path w="1531619" h="3309620">
                  <a:moveTo>
                    <a:pt x="1039360" y="3309118"/>
                  </a:moveTo>
                  <a:lnTo>
                    <a:pt x="938993" y="3307978"/>
                  </a:lnTo>
                  <a:lnTo>
                    <a:pt x="887330" y="3303853"/>
                  </a:lnTo>
                  <a:lnTo>
                    <a:pt x="835024" y="3297241"/>
                  </a:lnTo>
                  <a:lnTo>
                    <a:pt x="782331" y="3288058"/>
                  </a:lnTo>
                  <a:lnTo>
                    <a:pt x="729509" y="3276217"/>
                  </a:lnTo>
                  <a:lnTo>
                    <a:pt x="676815" y="3261631"/>
                  </a:lnTo>
                  <a:lnTo>
                    <a:pt x="624507" y="3244214"/>
                  </a:lnTo>
                  <a:lnTo>
                    <a:pt x="572841" y="3223881"/>
                  </a:lnTo>
                  <a:lnTo>
                    <a:pt x="522074" y="3200543"/>
                  </a:lnTo>
                  <a:lnTo>
                    <a:pt x="472464" y="3174116"/>
                  </a:lnTo>
                  <a:lnTo>
                    <a:pt x="424268" y="3144513"/>
                  </a:lnTo>
                  <a:lnTo>
                    <a:pt x="350883" y="3090505"/>
                  </a:lnTo>
                  <a:lnTo>
                    <a:pt x="316560" y="3060783"/>
                  </a:lnTo>
                  <a:lnTo>
                    <a:pt x="283930" y="3029322"/>
                  </a:lnTo>
                  <a:lnTo>
                    <a:pt x="253079" y="2996178"/>
                  </a:lnTo>
                  <a:lnTo>
                    <a:pt x="224092" y="2961406"/>
                  </a:lnTo>
                  <a:lnTo>
                    <a:pt x="197054" y="2925060"/>
                  </a:lnTo>
                  <a:lnTo>
                    <a:pt x="172051" y="2887197"/>
                  </a:lnTo>
                  <a:lnTo>
                    <a:pt x="149168" y="2847870"/>
                  </a:lnTo>
                  <a:lnTo>
                    <a:pt x="128490" y="2807136"/>
                  </a:lnTo>
                  <a:lnTo>
                    <a:pt x="110103" y="2765048"/>
                  </a:lnTo>
                  <a:lnTo>
                    <a:pt x="94092" y="2721663"/>
                  </a:lnTo>
                  <a:lnTo>
                    <a:pt x="80543" y="2677035"/>
                  </a:lnTo>
                  <a:lnTo>
                    <a:pt x="69540" y="2631220"/>
                  </a:lnTo>
                  <a:lnTo>
                    <a:pt x="61169" y="2584272"/>
                  </a:lnTo>
                  <a:lnTo>
                    <a:pt x="55515" y="2536247"/>
                  </a:lnTo>
                  <a:lnTo>
                    <a:pt x="52664" y="2487199"/>
                  </a:lnTo>
                  <a:lnTo>
                    <a:pt x="52701" y="2437184"/>
                  </a:lnTo>
                  <a:lnTo>
                    <a:pt x="55711" y="2386256"/>
                  </a:lnTo>
                  <a:lnTo>
                    <a:pt x="93759" y="2070224"/>
                  </a:lnTo>
                  <a:lnTo>
                    <a:pt x="106271" y="1856285"/>
                  </a:lnTo>
                  <a:lnTo>
                    <a:pt x="103498" y="1676377"/>
                  </a:lnTo>
                  <a:lnTo>
                    <a:pt x="23170" y="971478"/>
                  </a:lnTo>
                  <a:lnTo>
                    <a:pt x="6684" y="717545"/>
                  </a:lnTo>
                  <a:lnTo>
                    <a:pt x="0" y="399970"/>
                  </a:lnTo>
                  <a:lnTo>
                    <a:pt x="1006" y="251475"/>
                  </a:lnTo>
                  <a:lnTo>
                    <a:pt x="2850" y="217000"/>
                  </a:lnTo>
                  <a:lnTo>
                    <a:pt x="14377" y="154946"/>
                  </a:lnTo>
                  <a:lnTo>
                    <a:pt x="36048" y="102532"/>
                  </a:lnTo>
                  <a:lnTo>
                    <a:pt x="67489" y="60294"/>
                  </a:lnTo>
                  <a:lnTo>
                    <a:pt x="108325" y="28769"/>
                  </a:lnTo>
                  <a:lnTo>
                    <a:pt x="158183" y="8492"/>
                  </a:lnTo>
                  <a:lnTo>
                    <a:pt x="216687" y="0"/>
                  </a:lnTo>
                  <a:lnTo>
                    <a:pt x="249066" y="340"/>
                  </a:lnTo>
                  <a:lnTo>
                    <a:pt x="319840" y="10530"/>
                  </a:lnTo>
                  <a:lnTo>
                    <a:pt x="358143" y="20514"/>
                  </a:lnTo>
                  <a:lnTo>
                    <a:pt x="398327" y="33846"/>
                  </a:lnTo>
                  <a:lnTo>
                    <a:pt x="440345" y="50593"/>
                  </a:lnTo>
                  <a:lnTo>
                    <a:pt x="484152" y="70823"/>
                  </a:lnTo>
                  <a:lnTo>
                    <a:pt x="576940" y="121997"/>
                  </a:lnTo>
                  <a:lnTo>
                    <a:pt x="676319" y="187905"/>
                  </a:lnTo>
                  <a:lnTo>
                    <a:pt x="781913" y="269083"/>
                  </a:lnTo>
                  <a:lnTo>
                    <a:pt x="893350" y="366067"/>
                  </a:lnTo>
                  <a:lnTo>
                    <a:pt x="949472" y="422156"/>
                  </a:lnTo>
                  <a:lnTo>
                    <a:pt x="1002875" y="484430"/>
                  </a:lnTo>
                  <a:lnTo>
                    <a:pt x="1053597" y="552536"/>
                  </a:lnTo>
                  <a:lnTo>
                    <a:pt x="1101672" y="626121"/>
                  </a:lnTo>
                  <a:lnTo>
                    <a:pt x="1168903" y="745995"/>
                  </a:lnTo>
                  <a:lnTo>
                    <a:pt x="1230385" y="876206"/>
                  </a:lnTo>
                  <a:lnTo>
                    <a:pt x="1286239" y="1015561"/>
                  </a:lnTo>
                  <a:lnTo>
                    <a:pt x="1336589" y="1162865"/>
                  </a:lnTo>
                  <a:lnTo>
                    <a:pt x="1395370" y="1369573"/>
                  </a:lnTo>
                  <a:lnTo>
                    <a:pt x="1444871" y="1585462"/>
                  </a:lnTo>
                  <a:lnTo>
                    <a:pt x="1486169" y="1814127"/>
                  </a:lnTo>
                  <a:lnTo>
                    <a:pt x="1509811" y="2002530"/>
                  </a:lnTo>
                  <a:lnTo>
                    <a:pt x="1524362" y="2189563"/>
                  </a:lnTo>
                  <a:lnTo>
                    <a:pt x="1531477" y="2430017"/>
                  </a:lnTo>
                  <a:lnTo>
                    <a:pt x="1526883" y="2651733"/>
                  </a:lnTo>
                  <a:lnTo>
                    <a:pt x="1513125" y="2845391"/>
                  </a:lnTo>
                  <a:lnTo>
                    <a:pt x="1492749" y="3001676"/>
                  </a:lnTo>
                  <a:lnTo>
                    <a:pt x="1474653" y="3088757"/>
                  </a:lnTo>
                  <a:lnTo>
                    <a:pt x="1461846" y="3130279"/>
                  </a:lnTo>
                  <a:lnTo>
                    <a:pt x="1435043" y="3174691"/>
                  </a:lnTo>
                  <a:lnTo>
                    <a:pt x="1391266" y="3213994"/>
                  </a:lnTo>
                  <a:lnTo>
                    <a:pt x="1332570" y="3247497"/>
                  </a:lnTo>
                  <a:lnTo>
                    <a:pt x="1261014" y="3274510"/>
                  </a:lnTo>
                  <a:lnTo>
                    <a:pt x="1221056" y="3285367"/>
                  </a:lnTo>
                  <a:lnTo>
                    <a:pt x="1134066" y="3301351"/>
                  </a:lnTo>
                  <a:lnTo>
                    <a:pt x="1039360" y="3309118"/>
                  </a:lnTo>
                  <a:close/>
                </a:path>
              </a:pathLst>
            </a:custGeom>
            <a:solidFill>
              <a:srgbClr val="FFFFFF"/>
            </a:solidFill>
          </p:spPr>
          <p:txBody>
            <a:bodyPr wrap="square" lIns="0" tIns="0" rIns="0" bIns="0" rtlCol="0"/>
            <a:lstStyle/>
            <a:p>
              <a:endParaRPr/>
            </a:p>
          </p:txBody>
        </p:sp>
        <p:sp>
          <p:nvSpPr>
            <p:cNvPr id="12" name="object 12"/>
            <p:cNvSpPr/>
            <p:nvPr/>
          </p:nvSpPr>
          <p:spPr>
            <a:xfrm>
              <a:off x="14303947" y="3056413"/>
              <a:ext cx="2274570" cy="3728085"/>
            </a:xfrm>
            <a:custGeom>
              <a:avLst/>
              <a:gdLst/>
              <a:ahLst/>
              <a:cxnLst/>
              <a:rect l="l" t="t" r="r" b="b"/>
              <a:pathLst>
                <a:path w="2274569" h="3728084">
                  <a:moveTo>
                    <a:pt x="1502285" y="849275"/>
                  </a:moveTo>
                  <a:lnTo>
                    <a:pt x="743549" y="849275"/>
                  </a:lnTo>
                  <a:lnTo>
                    <a:pt x="745392" y="814800"/>
                  </a:lnTo>
                  <a:lnTo>
                    <a:pt x="756920" y="752746"/>
                  </a:lnTo>
                  <a:lnTo>
                    <a:pt x="778591" y="700332"/>
                  </a:lnTo>
                  <a:lnTo>
                    <a:pt x="810031" y="658095"/>
                  </a:lnTo>
                  <a:lnTo>
                    <a:pt x="850868" y="626569"/>
                  </a:lnTo>
                  <a:lnTo>
                    <a:pt x="900725" y="606292"/>
                  </a:lnTo>
                  <a:lnTo>
                    <a:pt x="959230" y="597800"/>
                  </a:lnTo>
                  <a:lnTo>
                    <a:pt x="991608" y="598141"/>
                  </a:lnTo>
                  <a:lnTo>
                    <a:pt x="1062383" y="608331"/>
                  </a:lnTo>
                  <a:lnTo>
                    <a:pt x="1100685" y="618314"/>
                  </a:lnTo>
                  <a:lnTo>
                    <a:pt x="1140869" y="631646"/>
                  </a:lnTo>
                  <a:lnTo>
                    <a:pt x="1182888" y="648393"/>
                  </a:lnTo>
                  <a:lnTo>
                    <a:pt x="1226694" y="668623"/>
                  </a:lnTo>
                  <a:lnTo>
                    <a:pt x="1272241" y="692402"/>
                  </a:lnTo>
                  <a:lnTo>
                    <a:pt x="1319483" y="719797"/>
                  </a:lnTo>
                  <a:lnTo>
                    <a:pt x="1368372" y="750876"/>
                  </a:lnTo>
                  <a:lnTo>
                    <a:pt x="1418861" y="785705"/>
                  </a:lnTo>
                  <a:lnTo>
                    <a:pt x="1470905" y="824352"/>
                  </a:lnTo>
                  <a:lnTo>
                    <a:pt x="1502285" y="849275"/>
                  </a:lnTo>
                  <a:close/>
                </a:path>
                <a:path w="2274569" h="3728084">
                  <a:moveTo>
                    <a:pt x="2204388" y="3728079"/>
                  </a:moveTo>
                  <a:lnTo>
                    <a:pt x="2198668" y="3687913"/>
                  </a:lnTo>
                  <a:lnTo>
                    <a:pt x="2177853" y="3621407"/>
                  </a:lnTo>
                  <a:lnTo>
                    <a:pt x="2145315" y="3571152"/>
                  </a:lnTo>
                  <a:lnTo>
                    <a:pt x="2101986" y="3534528"/>
                  </a:lnTo>
                  <a:lnTo>
                    <a:pt x="2048797" y="3508916"/>
                  </a:lnTo>
                  <a:lnTo>
                    <a:pt x="1986680" y="3491696"/>
                  </a:lnTo>
                  <a:lnTo>
                    <a:pt x="1916566" y="3480249"/>
                  </a:lnTo>
                  <a:lnTo>
                    <a:pt x="1712407" y="3459697"/>
                  </a:lnTo>
                  <a:lnTo>
                    <a:pt x="1667557" y="3454350"/>
                  </a:lnTo>
                  <a:lnTo>
                    <a:pt x="1621639" y="3447826"/>
                  </a:lnTo>
                  <a:lnTo>
                    <a:pt x="1574770" y="3439799"/>
                  </a:lnTo>
                  <a:lnTo>
                    <a:pt x="1527066" y="3429940"/>
                  </a:lnTo>
                  <a:lnTo>
                    <a:pt x="1478643" y="3417922"/>
                  </a:lnTo>
                  <a:lnTo>
                    <a:pt x="1429619" y="3403418"/>
                  </a:lnTo>
                  <a:lnTo>
                    <a:pt x="1380109" y="3386101"/>
                  </a:lnTo>
                  <a:lnTo>
                    <a:pt x="1330229" y="3365642"/>
                  </a:lnTo>
                  <a:lnTo>
                    <a:pt x="1293507" y="3348243"/>
                  </a:lnTo>
                  <a:lnTo>
                    <a:pt x="1233915" y="3308537"/>
                  </a:lnTo>
                  <a:lnTo>
                    <a:pt x="1192083" y="3252739"/>
                  </a:lnTo>
                  <a:lnTo>
                    <a:pt x="1177562" y="3215227"/>
                  </a:lnTo>
                  <a:lnTo>
                    <a:pt x="1167163" y="3169397"/>
                  </a:lnTo>
                  <a:lnTo>
                    <a:pt x="1160779" y="3113816"/>
                  </a:lnTo>
                  <a:lnTo>
                    <a:pt x="1158305" y="3047054"/>
                  </a:lnTo>
                  <a:lnTo>
                    <a:pt x="1159633" y="2967679"/>
                  </a:lnTo>
                  <a:lnTo>
                    <a:pt x="1159158" y="2911154"/>
                  </a:lnTo>
                  <a:lnTo>
                    <a:pt x="1153625" y="2862244"/>
                  </a:lnTo>
                  <a:lnTo>
                    <a:pt x="1143616" y="2820178"/>
                  </a:lnTo>
                  <a:lnTo>
                    <a:pt x="1129711" y="2784184"/>
                  </a:lnTo>
                  <a:lnTo>
                    <a:pt x="1092538" y="2727327"/>
                  </a:lnTo>
                  <a:lnTo>
                    <a:pt x="1046757" y="2685506"/>
                  </a:lnTo>
                  <a:lnTo>
                    <a:pt x="997016" y="2652550"/>
                  </a:lnTo>
                  <a:lnTo>
                    <a:pt x="972113" y="2637468"/>
                  </a:lnTo>
                  <a:lnTo>
                    <a:pt x="947963" y="2622290"/>
                  </a:lnTo>
                  <a:lnTo>
                    <a:pt x="904249" y="2588557"/>
                  </a:lnTo>
                  <a:lnTo>
                    <a:pt x="870522" y="2545182"/>
                  </a:lnTo>
                  <a:lnTo>
                    <a:pt x="851430" y="2485995"/>
                  </a:lnTo>
                  <a:lnTo>
                    <a:pt x="848496" y="2404883"/>
                  </a:lnTo>
                  <a:lnTo>
                    <a:pt x="847514" y="2362804"/>
                  </a:lnTo>
                  <a:lnTo>
                    <a:pt x="845925" y="2322110"/>
                  </a:lnTo>
                  <a:lnTo>
                    <a:pt x="843777" y="2282601"/>
                  </a:lnTo>
                  <a:lnTo>
                    <a:pt x="841116" y="2244078"/>
                  </a:lnTo>
                  <a:lnTo>
                    <a:pt x="834435" y="2169193"/>
                  </a:lnTo>
                  <a:lnTo>
                    <a:pt x="826253" y="2095864"/>
                  </a:lnTo>
                  <a:lnTo>
                    <a:pt x="816939" y="2022498"/>
                  </a:lnTo>
                  <a:lnTo>
                    <a:pt x="801650" y="1908895"/>
                  </a:lnTo>
                  <a:lnTo>
                    <a:pt x="796387" y="1869284"/>
                  </a:lnTo>
                  <a:lnTo>
                    <a:pt x="791118" y="1828468"/>
                  </a:lnTo>
                  <a:lnTo>
                    <a:pt x="785888" y="1786250"/>
                  </a:lnTo>
                  <a:lnTo>
                    <a:pt x="780744" y="1742430"/>
                  </a:lnTo>
                  <a:lnTo>
                    <a:pt x="775732" y="1696810"/>
                  </a:lnTo>
                  <a:lnTo>
                    <a:pt x="770897" y="1649189"/>
                  </a:lnTo>
                  <a:lnTo>
                    <a:pt x="766287" y="1599369"/>
                  </a:lnTo>
                  <a:lnTo>
                    <a:pt x="761947" y="1547151"/>
                  </a:lnTo>
                  <a:lnTo>
                    <a:pt x="757923" y="1492335"/>
                  </a:lnTo>
                  <a:lnTo>
                    <a:pt x="754262" y="1434723"/>
                  </a:lnTo>
                  <a:lnTo>
                    <a:pt x="751009" y="1374116"/>
                  </a:lnTo>
                  <a:lnTo>
                    <a:pt x="748210" y="1310315"/>
                  </a:lnTo>
                  <a:lnTo>
                    <a:pt x="745913" y="1243120"/>
                  </a:lnTo>
                  <a:lnTo>
                    <a:pt x="744162" y="1172332"/>
                  </a:lnTo>
                  <a:lnTo>
                    <a:pt x="743004" y="1097753"/>
                  </a:lnTo>
                  <a:lnTo>
                    <a:pt x="742490" y="1019956"/>
                  </a:lnTo>
                  <a:lnTo>
                    <a:pt x="742651" y="936423"/>
                  </a:lnTo>
                  <a:lnTo>
                    <a:pt x="743549" y="849275"/>
                  </a:lnTo>
                  <a:lnTo>
                    <a:pt x="1502285" y="849275"/>
                  </a:lnTo>
                  <a:lnTo>
                    <a:pt x="1579467" y="913366"/>
                  </a:lnTo>
                  <a:lnTo>
                    <a:pt x="1635892" y="963867"/>
                  </a:lnTo>
                  <a:lnTo>
                    <a:pt x="1664295" y="991116"/>
                  </a:lnTo>
                  <a:lnTo>
                    <a:pt x="1692014" y="1019956"/>
                  </a:lnTo>
                  <a:lnTo>
                    <a:pt x="1719053" y="1050342"/>
                  </a:lnTo>
                  <a:lnTo>
                    <a:pt x="1745418" y="1082230"/>
                  </a:lnTo>
                  <a:lnTo>
                    <a:pt x="1771111" y="1115577"/>
                  </a:lnTo>
                  <a:lnTo>
                    <a:pt x="1796139" y="1150337"/>
                  </a:lnTo>
                  <a:lnTo>
                    <a:pt x="1820505" y="1186466"/>
                  </a:lnTo>
                  <a:lnTo>
                    <a:pt x="1844215" y="1223921"/>
                  </a:lnTo>
                  <a:lnTo>
                    <a:pt x="1867271" y="1262657"/>
                  </a:lnTo>
                  <a:lnTo>
                    <a:pt x="1889680" y="1302630"/>
                  </a:lnTo>
                  <a:lnTo>
                    <a:pt x="1911446" y="1343796"/>
                  </a:lnTo>
                  <a:lnTo>
                    <a:pt x="1932572" y="1386110"/>
                  </a:lnTo>
                  <a:lnTo>
                    <a:pt x="1953065" y="1429528"/>
                  </a:lnTo>
                  <a:lnTo>
                    <a:pt x="1972927" y="1474007"/>
                  </a:lnTo>
                  <a:lnTo>
                    <a:pt x="1992165" y="1519501"/>
                  </a:lnTo>
                  <a:lnTo>
                    <a:pt x="2010781" y="1565968"/>
                  </a:lnTo>
                  <a:lnTo>
                    <a:pt x="2028782" y="1613361"/>
                  </a:lnTo>
                  <a:lnTo>
                    <a:pt x="2046171" y="1661638"/>
                  </a:lnTo>
                  <a:lnTo>
                    <a:pt x="2062952" y="1710754"/>
                  </a:lnTo>
                  <a:lnTo>
                    <a:pt x="2079131" y="1760665"/>
                  </a:lnTo>
                  <a:lnTo>
                    <a:pt x="2094712" y="1811327"/>
                  </a:lnTo>
                  <a:lnTo>
                    <a:pt x="2109700" y="1862695"/>
                  </a:lnTo>
                  <a:lnTo>
                    <a:pt x="2124098" y="1914725"/>
                  </a:lnTo>
                  <a:lnTo>
                    <a:pt x="2137912" y="1967373"/>
                  </a:lnTo>
                  <a:lnTo>
                    <a:pt x="2151146" y="2020595"/>
                  </a:lnTo>
                  <a:lnTo>
                    <a:pt x="2163805" y="2074347"/>
                  </a:lnTo>
                  <a:lnTo>
                    <a:pt x="2175892" y="2128584"/>
                  </a:lnTo>
                  <a:lnTo>
                    <a:pt x="2187414" y="2183262"/>
                  </a:lnTo>
                  <a:lnTo>
                    <a:pt x="2198373" y="2238338"/>
                  </a:lnTo>
                  <a:lnTo>
                    <a:pt x="2208775" y="2293766"/>
                  </a:lnTo>
                  <a:lnTo>
                    <a:pt x="2218625" y="2349502"/>
                  </a:lnTo>
                  <a:lnTo>
                    <a:pt x="2228711" y="2411928"/>
                  </a:lnTo>
                  <a:lnTo>
                    <a:pt x="2237668" y="2474638"/>
                  </a:lnTo>
                  <a:lnTo>
                    <a:pt x="2245536" y="2537487"/>
                  </a:lnTo>
                  <a:lnTo>
                    <a:pt x="2252353" y="2600330"/>
                  </a:lnTo>
                  <a:lnTo>
                    <a:pt x="2258161" y="2663021"/>
                  </a:lnTo>
                  <a:lnTo>
                    <a:pt x="2262998" y="2725413"/>
                  </a:lnTo>
                  <a:lnTo>
                    <a:pt x="2266904" y="2787363"/>
                  </a:lnTo>
                  <a:lnTo>
                    <a:pt x="2269920" y="2848724"/>
                  </a:lnTo>
                  <a:lnTo>
                    <a:pt x="2272084" y="2909350"/>
                  </a:lnTo>
                  <a:lnTo>
                    <a:pt x="2273437" y="2969097"/>
                  </a:lnTo>
                  <a:lnTo>
                    <a:pt x="2274019" y="3027818"/>
                  </a:lnTo>
                  <a:lnTo>
                    <a:pt x="2273869" y="3085367"/>
                  </a:lnTo>
                  <a:lnTo>
                    <a:pt x="2273027" y="3141600"/>
                  </a:lnTo>
                  <a:lnTo>
                    <a:pt x="2271532" y="3196370"/>
                  </a:lnTo>
                  <a:lnTo>
                    <a:pt x="2269426" y="3249533"/>
                  </a:lnTo>
                  <a:lnTo>
                    <a:pt x="2266746" y="3300942"/>
                  </a:lnTo>
                  <a:lnTo>
                    <a:pt x="2263533" y="3350452"/>
                  </a:lnTo>
                  <a:lnTo>
                    <a:pt x="2259827" y="3397917"/>
                  </a:lnTo>
                  <a:lnTo>
                    <a:pt x="2255668" y="3443191"/>
                  </a:lnTo>
                  <a:lnTo>
                    <a:pt x="2251095" y="3486130"/>
                  </a:lnTo>
                  <a:lnTo>
                    <a:pt x="2246148" y="3526588"/>
                  </a:lnTo>
                  <a:lnTo>
                    <a:pt x="2240867" y="3564418"/>
                  </a:lnTo>
                  <a:lnTo>
                    <a:pt x="2229461" y="3631615"/>
                  </a:lnTo>
                  <a:lnTo>
                    <a:pt x="2217195" y="3686557"/>
                  </a:lnTo>
                  <a:lnTo>
                    <a:pt x="2210840" y="3709069"/>
                  </a:lnTo>
                  <a:lnTo>
                    <a:pt x="2204388" y="3728079"/>
                  </a:lnTo>
                  <a:close/>
                </a:path>
                <a:path w="2274569" h="3728084">
                  <a:moveTo>
                    <a:pt x="57782" y="183805"/>
                  </a:moveTo>
                  <a:lnTo>
                    <a:pt x="36734" y="180499"/>
                  </a:lnTo>
                  <a:lnTo>
                    <a:pt x="17974" y="169017"/>
                  </a:lnTo>
                  <a:lnTo>
                    <a:pt x="5061" y="151247"/>
                  </a:lnTo>
                  <a:lnTo>
                    <a:pt x="0" y="130740"/>
                  </a:lnTo>
                  <a:lnTo>
                    <a:pt x="2968" y="109875"/>
                  </a:lnTo>
                  <a:lnTo>
                    <a:pt x="46438" y="63245"/>
                  </a:lnTo>
                  <a:lnTo>
                    <a:pt x="81116" y="42000"/>
                  </a:lnTo>
                  <a:lnTo>
                    <a:pt x="128799" y="21522"/>
                  </a:lnTo>
                  <a:lnTo>
                    <a:pt x="189947" y="6094"/>
                  </a:lnTo>
                  <a:lnTo>
                    <a:pt x="265017" y="0"/>
                  </a:lnTo>
                  <a:lnTo>
                    <a:pt x="340096" y="6094"/>
                  </a:lnTo>
                  <a:lnTo>
                    <a:pt x="401267" y="21526"/>
                  </a:lnTo>
                  <a:lnTo>
                    <a:pt x="448992" y="42015"/>
                  </a:lnTo>
                  <a:lnTo>
                    <a:pt x="483733" y="63281"/>
                  </a:lnTo>
                  <a:lnTo>
                    <a:pt x="516007" y="90908"/>
                  </a:lnTo>
                  <a:lnTo>
                    <a:pt x="527566" y="111841"/>
                  </a:lnTo>
                  <a:lnTo>
                    <a:pt x="265017" y="111841"/>
                  </a:lnTo>
                  <a:lnTo>
                    <a:pt x="190647" y="120051"/>
                  </a:lnTo>
                  <a:lnTo>
                    <a:pt x="138684" y="138261"/>
                  </a:lnTo>
                  <a:lnTo>
                    <a:pt x="107785" y="156904"/>
                  </a:lnTo>
                  <a:lnTo>
                    <a:pt x="96693" y="166386"/>
                  </a:lnTo>
                  <a:lnTo>
                    <a:pt x="78606" y="179059"/>
                  </a:lnTo>
                  <a:lnTo>
                    <a:pt x="57782" y="183805"/>
                  </a:lnTo>
                  <a:close/>
                </a:path>
                <a:path w="2274569" h="3728084">
                  <a:moveTo>
                    <a:pt x="474375" y="184328"/>
                  </a:moveTo>
                  <a:lnTo>
                    <a:pt x="462974" y="183164"/>
                  </a:lnTo>
                  <a:lnTo>
                    <a:pt x="451988" y="179678"/>
                  </a:lnTo>
                  <a:lnTo>
                    <a:pt x="441788" y="173882"/>
                  </a:lnTo>
                  <a:lnTo>
                    <a:pt x="432742" y="165788"/>
                  </a:lnTo>
                  <a:lnTo>
                    <a:pt x="422046" y="156702"/>
                  </a:lnTo>
                  <a:lnTo>
                    <a:pt x="391319" y="138231"/>
                  </a:lnTo>
                  <a:lnTo>
                    <a:pt x="339372" y="120051"/>
                  </a:lnTo>
                  <a:lnTo>
                    <a:pt x="265017" y="111841"/>
                  </a:lnTo>
                  <a:lnTo>
                    <a:pt x="527566" y="111841"/>
                  </a:lnTo>
                  <a:lnTo>
                    <a:pt x="525075" y="152120"/>
                  </a:lnTo>
                  <a:lnTo>
                    <a:pt x="494084" y="180740"/>
                  </a:lnTo>
                  <a:lnTo>
                    <a:pt x="484330" y="183431"/>
                  </a:lnTo>
                  <a:lnTo>
                    <a:pt x="474375" y="184328"/>
                  </a:lnTo>
                  <a:close/>
                </a:path>
                <a:path w="2274569" h="3728084">
                  <a:moveTo>
                    <a:pt x="57782" y="542654"/>
                  </a:moveTo>
                  <a:lnTo>
                    <a:pt x="36734" y="539347"/>
                  </a:lnTo>
                  <a:lnTo>
                    <a:pt x="17974" y="527866"/>
                  </a:lnTo>
                  <a:lnTo>
                    <a:pt x="5062" y="510095"/>
                  </a:lnTo>
                  <a:lnTo>
                    <a:pt x="0" y="489589"/>
                  </a:lnTo>
                  <a:lnTo>
                    <a:pt x="2968" y="468723"/>
                  </a:lnTo>
                  <a:lnTo>
                    <a:pt x="46438" y="422094"/>
                  </a:lnTo>
                  <a:lnTo>
                    <a:pt x="81116" y="400848"/>
                  </a:lnTo>
                  <a:lnTo>
                    <a:pt x="128799" y="380370"/>
                  </a:lnTo>
                  <a:lnTo>
                    <a:pt x="189947" y="364943"/>
                  </a:lnTo>
                  <a:lnTo>
                    <a:pt x="265017" y="358848"/>
                  </a:lnTo>
                  <a:lnTo>
                    <a:pt x="340096" y="364943"/>
                  </a:lnTo>
                  <a:lnTo>
                    <a:pt x="401267" y="380375"/>
                  </a:lnTo>
                  <a:lnTo>
                    <a:pt x="448992" y="400863"/>
                  </a:lnTo>
                  <a:lnTo>
                    <a:pt x="483733" y="422130"/>
                  </a:lnTo>
                  <a:lnTo>
                    <a:pt x="516007" y="449756"/>
                  </a:lnTo>
                  <a:lnTo>
                    <a:pt x="527566" y="470689"/>
                  </a:lnTo>
                  <a:lnTo>
                    <a:pt x="265017" y="470689"/>
                  </a:lnTo>
                  <a:lnTo>
                    <a:pt x="190647" y="478900"/>
                  </a:lnTo>
                  <a:lnTo>
                    <a:pt x="138684" y="497110"/>
                  </a:lnTo>
                  <a:lnTo>
                    <a:pt x="107785" y="515753"/>
                  </a:lnTo>
                  <a:lnTo>
                    <a:pt x="96693" y="525234"/>
                  </a:lnTo>
                  <a:lnTo>
                    <a:pt x="78606" y="537908"/>
                  </a:lnTo>
                  <a:lnTo>
                    <a:pt x="57782" y="542654"/>
                  </a:lnTo>
                  <a:close/>
                </a:path>
                <a:path w="2274569" h="3728084">
                  <a:moveTo>
                    <a:pt x="474375" y="543177"/>
                  </a:moveTo>
                  <a:lnTo>
                    <a:pt x="462974" y="542013"/>
                  </a:lnTo>
                  <a:lnTo>
                    <a:pt x="451988" y="538527"/>
                  </a:lnTo>
                  <a:lnTo>
                    <a:pt x="441788" y="532731"/>
                  </a:lnTo>
                  <a:lnTo>
                    <a:pt x="432742" y="524636"/>
                  </a:lnTo>
                  <a:lnTo>
                    <a:pt x="422046" y="515551"/>
                  </a:lnTo>
                  <a:lnTo>
                    <a:pt x="391319" y="497080"/>
                  </a:lnTo>
                  <a:lnTo>
                    <a:pt x="339372" y="478900"/>
                  </a:lnTo>
                  <a:lnTo>
                    <a:pt x="265017" y="470689"/>
                  </a:lnTo>
                  <a:lnTo>
                    <a:pt x="527566" y="470689"/>
                  </a:lnTo>
                  <a:lnTo>
                    <a:pt x="525075" y="510968"/>
                  </a:lnTo>
                  <a:lnTo>
                    <a:pt x="494084" y="539588"/>
                  </a:lnTo>
                  <a:lnTo>
                    <a:pt x="474375" y="543177"/>
                  </a:lnTo>
                  <a:close/>
                </a:path>
                <a:path w="2274569" h="3728084">
                  <a:moveTo>
                    <a:pt x="57782" y="901458"/>
                  </a:moveTo>
                  <a:lnTo>
                    <a:pt x="36734" y="898179"/>
                  </a:lnTo>
                  <a:lnTo>
                    <a:pt x="17974" y="886715"/>
                  </a:lnTo>
                  <a:lnTo>
                    <a:pt x="5061" y="868944"/>
                  </a:lnTo>
                  <a:lnTo>
                    <a:pt x="0" y="848438"/>
                  </a:lnTo>
                  <a:lnTo>
                    <a:pt x="2968" y="827572"/>
                  </a:lnTo>
                  <a:lnTo>
                    <a:pt x="46438" y="780943"/>
                  </a:lnTo>
                  <a:lnTo>
                    <a:pt x="81116" y="759697"/>
                  </a:lnTo>
                  <a:lnTo>
                    <a:pt x="128799" y="739219"/>
                  </a:lnTo>
                  <a:lnTo>
                    <a:pt x="189947" y="723791"/>
                  </a:lnTo>
                  <a:lnTo>
                    <a:pt x="265017" y="717697"/>
                  </a:lnTo>
                  <a:lnTo>
                    <a:pt x="340096" y="723792"/>
                  </a:lnTo>
                  <a:lnTo>
                    <a:pt x="401267" y="739224"/>
                  </a:lnTo>
                  <a:lnTo>
                    <a:pt x="448992" y="759712"/>
                  </a:lnTo>
                  <a:lnTo>
                    <a:pt x="483733" y="780979"/>
                  </a:lnTo>
                  <a:lnTo>
                    <a:pt x="516007" y="808605"/>
                  </a:lnTo>
                  <a:lnTo>
                    <a:pt x="527566" y="829538"/>
                  </a:lnTo>
                  <a:lnTo>
                    <a:pt x="265017" y="829538"/>
                  </a:lnTo>
                  <a:lnTo>
                    <a:pt x="190647" y="837749"/>
                  </a:lnTo>
                  <a:lnTo>
                    <a:pt x="138684" y="855959"/>
                  </a:lnTo>
                  <a:lnTo>
                    <a:pt x="107785" y="874602"/>
                  </a:lnTo>
                  <a:lnTo>
                    <a:pt x="96693" y="884083"/>
                  </a:lnTo>
                  <a:lnTo>
                    <a:pt x="78606" y="896707"/>
                  </a:lnTo>
                  <a:lnTo>
                    <a:pt x="57782" y="901458"/>
                  </a:lnTo>
                  <a:close/>
                </a:path>
                <a:path w="2274569" h="3728084">
                  <a:moveTo>
                    <a:pt x="474375" y="902026"/>
                  </a:moveTo>
                  <a:lnTo>
                    <a:pt x="462974" y="900861"/>
                  </a:lnTo>
                  <a:lnTo>
                    <a:pt x="451988" y="897376"/>
                  </a:lnTo>
                  <a:lnTo>
                    <a:pt x="441788" y="891580"/>
                  </a:lnTo>
                  <a:lnTo>
                    <a:pt x="432742" y="883485"/>
                  </a:lnTo>
                  <a:lnTo>
                    <a:pt x="422046" y="874400"/>
                  </a:lnTo>
                  <a:lnTo>
                    <a:pt x="391319" y="855929"/>
                  </a:lnTo>
                  <a:lnTo>
                    <a:pt x="339372" y="837749"/>
                  </a:lnTo>
                  <a:lnTo>
                    <a:pt x="265017" y="829538"/>
                  </a:lnTo>
                  <a:lnTo>
                    <a:pt x="527566" y="829538"/>
                  </a:lnTo>
                  <a:lnTo>
                    <a:pt x="525075" y="869817"/>
                  </a:lnTo>
                  <a:lnTo>
                    <a:pt x="494084" y="898437"/>
                  </a:lnTo>
                  <a:lnTo>
                    <a:pt x="484330" y="901129"/>
                  </a:lnTo>
                  <a:lnTo>
                    <a:pt x="474375" y="902026"/>
                  </a:lnTo>
                  <a:close/>
                </a:path>
                <a:path w="2274569" h="3728084">
                  <a:moveTo>
                    <a:pt x="57782" y="1260351"/>
                  </a:moveTo>
                  <a:lnTo>
                    <a:pt x="36734" y="1257045"/>
                  </a:lnTo>
                  <a:lnTo>
                    <a:pt x="17974" y="1245564"/>
                  </a:lnTo>
                  <a:lnTo>
                    <a:pt x="5062" y="1227793"/>
                  </a:lnTo>
                  <a:lnTo>
                    <a:pt x="0" y="1207287"/>
                  </a:lnTo>
                  <a:lnTo>
                    <a:pt x="2968" y="1186421"/>
                  </a:lnTo>
                  <a:lnTo>
                    <a:pt x="46438" y="1139792"/>
                  </a:lnTo>
                  <a:lnTo>
                    <a:pt x="81116" y="1118546"/>
                  </a:lnTo>
                  <a:lnTo>
                    <a:pt x="128799" y="1098068"/>
                  </a:lnTo>
                  <a:lnTo>
                    <a:pt x="189947" y="1082640"/>
                  </a:lnTo>
                  <a:lnTo>
                    <a:pt x="265017" y="1076546"/>
                  </a:lnTo>
                  <a:lnTo>
                    <a:pt x="340096" y="1082641"/>
                  </a:lnTo>
                  <a:lnTo>
                    <a:pt x="401267" y="1098072"/>
                  </a:lnTo>
                  <a:lnTo>
                    <a:pt x="448992" y="1118561"/>
                  </a:lnTo>
                  <a:lnTo>
                    <a:pt x="483733" y="1139827"/>
                  </a:lnTo>
                  <a:lnTo>
                    <a:pt x="516007" y="1167454"/>
                  </a:lnTo>
                  <a:lnTo>
                    <a:pt x="527566" y="1188387"/>
                  </a:lnTo>
                  <a:lnTo>
                    <a:pt x="265017" y="1188387"/>
                  </a:lnTo>
                  <a:lnTo>
                    <a:pt x="190647" y="1196598"/>
                  </a:lnTo>
                  <a:lnTo>
                    <a:pt x="138684" y="1214807"/>
                  </a:lnTo>
                  <a:lnTo>
                    <a:pt x="107785" y="1233451"/>
                  </a:lnTo>
                  <a:lnTo>
                    <a:pt x="96693" y="1242932"/>
                  </a:lnTo>
                  <a:lnTo>
                    <a:pt x="78606" y="1255606"/>
                  </a:lnTo>
                  <a:lnTo>
                    <a:pt x="57782" y="1260351"/>
                  </a:lnTo>
                  <a:close/>
                </a:path>
                <a:path w="2274569" h="3728084">
                  <a:moveTo>
                    <a:pt x="474375" y="1260875"/>
                  </a:moveTo>
                  <a:lnTo>
                    <a:pt x="462974" y="1259710"/>
                  </a:lnTo>
                  <a:lnTo>
                    <a:pt x="451988" y="1256224"/>
                  </a:lnTo>
                  <a:lnTo>
                    <a:pt x="441788" y="1250429"/>
                  </a:lnTo>
                  <a:lnTo>
                    <a:pt x="432742" y="1242334"/>
                  </a:lnTo>
                  <a:lnTo>
                    <a:pt x="422046" y="1233249"/>
                  </a:lnTo>
                  <a:lnTo>
                    <a:pt x="391319" y="1214777"/>
                  </a:lnTo>
                  <a:lnTo>
                    <a:pt x="339372" y="1196598"/>
                  </a:lnTo>
                  <a:lnTo>
                    <a:pt x="265017" y="1188387"/>
                  </a:lnTo>
                  <a:lnTo>
                    <a:pt x="527566" y="1188387"/>
                  </a:lnTo>
                  <a:lnTo>
                    <a:pt x="525075" y="1228666"/>
                  </a:lnTo>
                  <a:lnTo>
                    <a:pt x="494084" y="1257286"/>
                  </a:lnTo>
                  <a:lnTo>
                    <a:pt x="484330" y="1259978"/>
                  </a:lnTo>
                  <a:lnTo>
                    <a:pt x="474375" y="1260875"/>
                  </a:lnTo>
                  <a:close/>
                </a:path>
              </a:pathLst>
            </a:custGeom>
            <a:solidFill>
              <a:srgbClr val="992A37"/>
            </a:solidFill>
          </p:spPr>
          <p:txBody>
            <a:bodyPr wrap="square" lIns="0" tIns="0" rIns="0" bIns="0" rtlCol="0"/>
            <a:lstStyle/>
            <a:p>
              <a:endParaRPr/>
            </a:p>
          </p:txBody>
        </p:sp>
        <p:sp>
          <p:nvSpPr>
            <p:cNvPr id="13" name="object 13"/>
            <p:cNvSpPr/>
            <p:nvPr/>
          </p:nvSpPr>
          <p:spPr>
            <a:xfrm>
              <a:off x="0" y="7737326"/>
              <a:ext cx="17259300" cy="200025"/>
            </a:xfrm>
            <a:custGeom>
              <a:avLst/>
              <a:gdLst/>
              <a:ahLst/>
              <a:cxnLst/>
              <a:rect l="l" t="t" r="r" b="b"/>
              <a:pathLst>
                <a:path w="17259300" h="200025">
                  <a:moveTo>
                    <a:pt x="0" y="0"/>
                  </a:moveTo>
                  <a:lnTo>
                    <a:pt x="17259298" y="0"/>
                  </a:lnTo>
                  <a:lnTo>
                    <a:pt x="17259298" y="200024"/>
                  </a:lnTo>
                  <a:lnTo>
                    <a:pt x="0" y="200024"/>
                  </a:lnTo>
                  <a:lnTo>
                    <a:pt x="0" y="0"/>
                  </a:lnTo>
                  <a:close/>
                </a:path>
              </a:pathLst>
            </a:custGeom>
            <a:solidFill>
              <a:srgbClr val="992A37"/>
            </a:solidFill>
          </p:spPr>
          <p:txBody>
            <a:bodyPr wrap="square" lIns="0" tIns="0" rIns="0" bIns="0" rtlCol="0"/>
            <a:lstStyle/>
            <a:p>
              <a:endParaRPr/>
            </a:p>
          </p:txBody>
        </p:sp>
        <p:sp>
          <p:nvSpPr>
            <p:cNvPr id="14" name="object 14"/>
            <p:cNvSpPr/>
            <p:nvPr/>
          </p:nvSpPr>
          <p:spPr>
            <a:xfrm>
              <a:off x="0" y="0"/>
              <a:ext cx="3843020" cy="10287000"/>
            </a:xfrm>
            <a:custGeom>
              <a:avLst/>
              <a:gdLst/>
              <a:ahLst/>
              <a:cxnLst/>
              <a:rect l="l" t="t" r="r" b="b"/>
              <a:pathLst>
                <a:path w="3843020" h="10287000">
                  <a:moveTo>
                    <a:pt x="3842833" y="10286998"/>
                  </a:moveTo>
                  <a:lnTo>
                    <a:pt x="0" y="10286998"/>
                  </a:lnTo>
                  <a:lnTo>
                    <a:pt x="0" y="6444387"/>
                  </a:lnTo>
                  <a:lnTo>
                    <a:pt x="3842833" y="10286998"/>
                  </a:lnTo>
                  <a:close/>
                </a:path>
                <a:path w="3843020" h="10287000">
                  <a:moveTo>
                    <a:pt x="0" y="3842610"/>
                  </a:moveTo>
                  <a:lnTo>
                    <a:pt x="0" y="0"/>
                  </a:lnTo>
                  <a:lnTo>
                    <a:pt x="3842832" y="0"/>
                  </a:lnTo>
                  <a:lnTo>
                    <a:pt x="0" y="3842610"/>
                  </a:lnTo>
                  <a:close/>
                </a:path>
              </a:pathLst>
            </a:custGeom>
            <a:solidFill>
              <a:srgbClr val="992A37"/>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3700328" y="0"/>
            <a:ext cx="4587670" cy="10236199"/>
          </a:xfrm>
          <a:prstGeom prst="rect">
            <a:avLst/>
          </a:prstGeom>
        </p:spPr>
      </p:pic>
      <p:sp>
        <p:nvSpPr>
          <p:cNvPr id="16" name="TextBox 15">
            <a:extLst>
              <a:ext uri="{FF2B5EF4-FFF2-40B4-BE49-F238E27FC236}">
                <a16:creationId xmlns:a16="http://schemas.microsoft.com/office/drawing/2014/main" id="{1D950BF4-F118-0D5B-2DC3-3A881BFDEFDA}"/>
              </a:ext>
            </a:extLst>
          </p:cNvPr>
          <p:cNvSpPr txBox="1"/>
          <p:nvPr/>
        </p:nvSpPr>
        <p:spPr>
          <a:xfrm>
            <a:off x="5218309" y="8885357"/>
            <a:ext cx="3925691" cy="553998"/>
          </a:xfrm>
          <a:prstGeom prst="rect">
            <a:avLst/>
          </a:prstGeom>
          <a:noFill/>
        </p:spPr>
        <p:txBody>
          <a:bodyPr wrap="square" rtlCol="0">
            <a:spAutoFit/>
          </a:bodyPr>
          <a:lstStyle/>
          <a:p>
            <a:pPr algn="ctr"/>
            <a:r>
              <a:rPr lang="en-GB" sz="3000" b="1" dirty="0" err="1"/>
              <a:t>Pnuemonia</a:t>
            </a:r>
            <a:r>
              <a:rPr lang="en-GB" sz="3000" b="1" dirty="0"/>
              <a:t> Lungs</a:t>
            </a:r>
          </a:p>
        </p:txBody>
      </p:sp>
      <p:pic>
        <p:nvPicPr>
          <p:cNvPr id="2052" name="Picture 4" descr="Transfer learning exploits chest-Xray to diagnose COVID-19 pneumonia">
            <a:extLst>
              <a:ext uri="{FF2B5EF4-FFF2-40B4-BE49-F238E27FC236}">
                <a16:creationId xmlns:a16="http://schemas.microsoft.com/office/drawing/2014/main" id="{F9F513CE-D3E0-8656-C898-A3BD80384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926" y="1835365"/>
            <a:ext cx="7876455" cy="671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23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3" name="object 3"/>
          <p:cNvSpPr txBox="1">
            <a:spLocks noGrp="1"/>
          </p:cNvSpPr>
          <p:nvPr>
            <p:ph type="title"/>
          </p:nvPr>
        </p:nvSpPr>
        <p:spPr>
          <a:xfrm>
            <a:off x="726125" y="648316"/>
            <a:ext cx="6197600" cy="843280"/>
          </a:xfrm>
          <a:prstGeom prst="rect">
            <a:avLst/>
          </a:prstGeom>
        </p:spPr>
        <p:txBody>
          <a:bodyPr vert="horz" wrap="square" lIns="0" tIns="12700" rIns="0" bIns="0" rtlCol="0">
            <a:spAutoFit/>
          </a:bodyPr>
          <a:lstStyle/>
          <a:p>
            <a:pPr marL="12700">
              <a:lnSpc>
                <a:spcPct val="100000"/>
              </a:lnSpc>
              <a:spcBef>
                <a:spcPts val="100"/>
              </a:spcBef>
            </a:pPr>
            <a:r>
              <a:rPr lang="en-GB" spc="-10" dirty="0">
                <a:latin typeface="Arial" panose="020B0604020202020204"/>
                <a:cs typeface="Arial" panose="020B0604020202020204"/>
              </a:rPr>
              <a:t>Techniques</a:t>
            </a:r>
          </a:p>
        </p:txBody>
      </p:sp>
      <p:sp>
        <p:nvSpPr>
          <p:cNvPr id="7" name="object 7"/>
          <p:cNvSpPr txBox="1"/>
          <p:nvPr/>
        </p:nvSpPr>
        <p:spPr>
          <a:xfrm>
            <a:off x="376914" y="2171398"/>
            <a:ext cx="12452985" cy="6937375"/>
          </a:xfrm>
          <a:prstGeom prst="rect">
            <a:avLst/>
          </a:prstGeom>
        </p:spPr>
        <p:txBody>
          <a:bodyPr vert="horz" wrap="square" lIns="0" tIns="12700" rIns="0" bIns="0" rtlCol="0">
            <a:spAutoFit/>
          </a:bodyPr>
          <a:lstStyle/>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Tensorflow Dataset API</a:t>
            </a:r>
          </a:p>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ResNets</a:t>
            </a:r>
          </a:p>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Advanced Python Programming</a:t>
            </a:r>
            <a:r>
              <a:rPr sz="3750" spc="335" dirty="0">
                <a:solidFill>
                  <a:srgbClr val="0F0D12"/>
                </a:solidFill>
                <a:latin typeface="Calibri" panose="020F0502020204030204"/>
                <a:cs typeface="Calibri" panose="020F0502020204030204"/>
              </a:rPr>
              <a:t> </a:t>
            </a:r>
          </a:p>
          <a:p>
            <a:pPr marL="1367155" marR="64770" indent="-571500">
              <a:lnSpc>
                <a:spcPct val="150000"/>
              </a:lnSpc>
              <a:buFont typeface="Arial" panose="020B0604020202020204" pitchFamily="34" charset="0"/>
              <a:buChar char="•"/>
            </a:pPr>
            <a:r>
              <a:rPr sz="3750" spc="370" dirty="0">
                <a:solidFill>
                  <a:srgbClr val="0F0D12"/>
                </a:solidFill>
                <a:latin typeface="Calibri" panose="020F0502020204030204"/>
                <a:cs typeface="Calibri" panose="020F0502020204030204"/>
                <a:sym typeface="+mn-ea"/>
              </a:rPr>
              <a:t>Convolutional</a:t>
            </a:r>
            <a:r>
              <a:rPr sz="3750" spc="150" dirty="0">
                <a:solidFill>
                  <a:srgbClr val="0F0D12"/>
                </a:solidFill>
                <a:latin typeface="Calibri" panose="020F0502020204030204"/>
                <a:cs typeface="Calibri" panose="020F0502020204030204"/>
                <a:sym typeface="+mn-ea"/>
              </a:rPr>
              <a:t> </a:t>
            </a:r>
            <a:r>
              <a:rPr sz="3750" spc="375" dirty="0">
                <a:solidFill>
                  <a:srgbClr val="0F0D12"/>
                </a:solidFill>
                <a:latin typeface="Calibri" panose="020F0502020204030204"/>
                <a:cs typeface="Calibri" panose="020F0502020204030204"/>
                <a:sym typeface="+mn-ea"/>
              </a:rPr>
              <a:t>neural</a:t>
            </a:r>
            <a:r>
              <a:rPr sz="3750" spc="150" dirty="0">
                <a:solidFill>
                  <a:srgbClr val="0F0D12"/>
                </a:solidFill>
                <a:latin typeface="Calibri" panose="020F0502020204030204"/>
                <a:cs typeface="Calibri" panose="020F0502020204030204"/>
                <a:sym typeface="+mn-ea"/>
              </a:rPr>
              <a:t> </a:t>
            </a:r>
            <a:r>
              <a:rPr sz="3750" spc="405" dirty="0">
                <a:solidFill>
                  <a:srgbClr val="0F0D12"/>
                </a:solidFill>
                <a:latin typeface="Calibri" panose="020F0502020204030204"/>
                <a:cs typeface="Calibri" panose="020F0502020204030204"/>
                <a:sym typeface="+mn-ea"/>
              </a:rPr>
              <a:t>networks</a:t>
            </a:r>
            <a:r>
              <a:rPr lang="en-GB" altLang="" sz="3750" spc="405" dirty="0">
                <a:solidFill>
                  <a:srgbClr val="0F0D12"/>
                </a:solidFill>
                <a:latin typeface="Calibri" panose="020F0502020204030204"/>
                <a:cs typeface="Calibri" panose="020F0502020204030204"/>
                <a:sym typeface="+mn-ea"/>
              </a:rPr>
              <a:t>(CNN) using Tensorflow</a:t>
            </a:r>
          </a:p>
          <a:p>
            <a:pPr marL="1367155" marR="64770" indent="-571500">
              <a:lnSpc>
                <a:spcPct val="150000"/>
              </a:lnSpc>
              <a:buFont typeface="Arial" panose="020B0604020202020204" pitchFamily="34" charset="0"/>
              <a:buChar char="•"/>
            </a:pPr>
            <a:r>
              <a:rPr lang="en-GB" altLang="" sz="3750" spc="405" dirty="0">
                <a:solidFill>
                  <a:srgbClr val="0F0D12"/>
                </a:solidFill>
                <a:latin typeface="Calibri" panose="020F0502020204030204"/>
                <a:cs typeface="Calibri" panose="020F0502020204030204"/>
                <a:sym typeface="+mn-ea"/>
              </a:rPr>
              <a:t>Artificial Neural Network</a:t>
            </a:r>
            <a:endParaRPr sz="3750" spc="335" dirty="0">
              <a:solidFill>
                <a:srgbClr val="0F0D12"/>
              </a:solidFill>
              <a:latin typeface="Calibri" panose="020F0502020204030204"/>
              <a:cs typeface="Calibri" panose="020F0502020204030204"/>
            </a:endParaRPr>
          </a:p>
          <a:p>
            <a:pPr marL="795655" marR="64770">
              <a:lnSpc>
                <a:spcPct val="150000"/>
              </a:lnSpc>
            </a:pPr>
            <a:endParaRPr sz="3750" dirty="0">
              <a:latin typeface="Calibri" panose="020F0502020204030204"/>
              <a:cs typeface="Calibri" panose="020F0502020204030204"/>
            </a:endParaRPr>
          </a:p>
          <a:p>
            <a:pPr marL="795655" marR="64770">
              <a:lnSpc>
                <a:spcPct val="150000"/>
              </a:lnSpc>
            </a:pPr>
            <a:endParaRPr sz="3750" dirty="0">
              <a:latin typeface="Calibri" panose="020F0502020204030204"/>
              <a:cs typeface="Calibri" panose="020F0502020204030204"/>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1"/>
            <a:ext cx="4587670" cy="10236199"/>
          </a:xfrm>
          <a:prstGeom prst="rect">
            <a:avLst/>
          </a:prstGeom>
        </p:spPr>
      </p:pic>
      <p:sp>
        <p:nvSpPr>
          <p:cNvPr id="3" name="object 3"/>
          <p:cNvSpPr txBox="1">
            <a:spLocks noGrp="1"/>
          </p:cNvSpPr>
          <p:nvPr>
            <p:ph type="title"/>
          </p:nvPr>
        </p:nvSpPr>
        <p:spPr>
          <a:xfrm>
            <a:off x="726125" y="648317"/>
            <a:ext cx="7685405" cy="848360"/>
          </a:xfrm>
          <a:prstGeom prst="rect">
            <a:avLst/>
          </a:prstGeom>
        </p:spPr>
        <p:txBody>
          <a:bodyPr vert="horz" wrap="square" lIns="0" tIns="12700" rIns="0" bIns="0" rtlCol="0">
            <a:spAutoFit/>
          </a:bodyPr>
          <a:lstStyle/>
          <a:p>
            <a:pPr marL="12700">
              <a:lnSpc>
                <a:spcPct val="100000"/>
              </a:lnSpc>
              <a:spcBef>
                <a:spcPts val="100"/>
              </a:spcBef>
              <a:tabLst>
                <a:tab pos="3860800" algn="l"/>
                <a:tab pos="6529070" algn="l"/>
              </a:tabLst>
            </a:pPr>
            <a:r>
              <a:rPr spc="-10" dirty="0"/>
              <a:t>Tensorflow</a:t>
            </a:r>
            <a:r>
              <a:rPr dirty="0"/>
              <a:t>	</a:t>
            </a:r>
            <a:r>
              <a:rPr spc="-10" dirty="0"/>
              <a:t>Dataset</a:t>
            </a:r>
            <a:r>
              <a:rPr dirty="0"/>
              <a:t>	</a:t>
            </a:r>
            <a:r>
              <a:rPr spc="-25" dirty="0"/>
              <a:t>API</a:t>
            </a:r>
          </a:p>
        </p:txBody>
      </p:sp>
      <p:pic>
        <p:nvPicPr>
          <p:cNvPr id="4" name="object 4"/>
          <p:cNvPicPr/>
          <p:nvPr/>
        </p:nvPicPr>
        <p:blipFill>
          <a:blip r:embed="rId3" cstate="print"/>
          <a:stretch>
            <a:fillRect/>
          </a:stretch>
        </p:blipFill>
        <p:spPr>
          <a:xfrm>
            <a:off x="806174" y="2481412"/>
            <a:ext cx="152399" cy="152399"/>
          </a:xfrm>
          <a:prstGeom prst="rect">
            <a:avLst/>
          </a:prstGeom>
        </p:spPr>
      </p:pic>
      <p:pic>
        <p:nvPicPr>
          <p:cNvPr id="5" name="object 5"/>
          <p:cNvPicPr/>
          <p:nvPr/>
        </p:nvPicPr>
        <p:blipFill>
          <a:blip r:embed="rId3" cstate="print"/>
          <a:stretch>
            <a:fillRect/>
          </a:stretch>
        </p:blipFill>
        <p:spPr>
          <a:xfrm>
            <a:off x="806174" y="4195912"/>
            <a:ext cx="152399" cy="152399"/>
          </a:xfrm>
          <a:prstGeom prst="rect">
            <a:avLst/>
          </a:prstGeom>
        </p:spPr>
      </p:pic>
      <p:sp>
        <p:nvSpPr>
          <p:cNvPr id="6" name="object 6"/>
          <p:cNvSpPr txBox="1"/>
          <p:nvPr/>
        </p:nvSpPr>
        <p:spPr>
          <a:xfrm>
            <a:off x="1167331" y="1935312"/>
            <a:ext cx="11330305" cy="6091411"/>
          </a:xfrm>
          <a:prstGeom prst="rect">
            <a:avLst/>
          </a:prstGeom>
        </p:spPr>
        <p:txBody>
          <a:bodyPr vert="horz" wrap="square" lIns="0" tIns="12700" rIns="0" bIns="0" rtlCol="0">
            <a:spAutoFit/>
          </a:bodyPr>
          <a:lstStyle/>
          <a:p>
            <a:pPr marL="12700" marR="394335">
              <a:lnSpc>
                <a:spcPct val="150000"/>
              </a:lnSpc>
              <a:spcBef>
                <a:spcPts val="100"/>
              </a:spcBef>
            </a:pPr>
            <a:r>
              <a:rPr sz="3750" spc="415"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lang="en-GB" sz="3750" spc="330" dirty="0">
                <a:solidFill>
                  <a:srgbClr val="0F0D12"/>
                </a:solidFill>
                <a:latin typeface="Calibri" panose="020F0502020204030204"/>
                <a:cs typeface="Calibri" panose="020F0502020204030204"/>
              </a:rPr>
              <a:t>T</a:t>
            </a:r>
            <a:r>
              <a:rPr sz="3750" spc="330" dirty="0" err="1">
                <a:solidFill>
                  <a:srgbClr val="0F0D12"/>
                </a:solidFill>
                <a:latin typeface="Calibri" panose="020F0502020204030204"/>
                <a:cs typeface="Calibri" panose="020F0502020204030204"/>
              </a:rPr>
              <a:t>ensor</a:t>
            </a:r>
            <a:r>
              <a:rPr lang="en-GB" sz="3750" spc="330" dirty="0">
                <a:solidFill>
                  <a:srgbClr val="0F0D12"/>
                </a:solidFill>
                <a:latin typeface="Calibri" panose="020F0502020204030204"/>
                <a:cs typeface="Calibri" panose="020F0502020204030204"/>
              </a:rPr>
              <a:t>F</a:t>
            </a:r>
            <a:r>
              <a:rPr sz="3750" spc="330" dirty="0">
                <a:solidFill>
                  <a:srgbClr val="0F0D12"/>
                </a:solidFill>
                <a:latin typeface="Calibri" panose="020F0502020204030204"/>
                <a:cs typeface="Calibri" panose="020F0502020204030204"/>
              </a:rPr>
              <a:t>low</a:t>
            </a:r>
            <a:r>
              <a:rPr sz="3750" spc="145"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dataset</a:t>
            </a:r>
            <a:r>
              <a:rPr sz="3750" spc="145"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API</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helps</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us</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writing </a:t>
            </a:r>
            <a:r>
              <a:rPr sz="3750" spc="500" dirty="0">
                <a:solidFill>
                  <a:srgbClr val="0F0D12"/>
                </a:solidFill>
                <a:latin typeface="Calibri" panose="020F0502020204030204"/>
                <a:cs typeface="Calibri" panose="020F0502020204030204"/>
              </a:rPr>
              <a:t>custom</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0"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efficient</a:t>
            </a:r>
            <a:r>
              <a:rPr sz="3750" spc="145" dirty="0">
                <a:solidFill>
                  <a:srgbClr val="0F0D12"/>
                </a:solidFill>
                <a:latin typeface="Calibri" panose="020F0502020204030204"/>
                <a:cs typeface="Calibri" panose="020F0502020204030204"/>
              </a:rPr>
              <a:t> </a:t>
            </a:r>
            <a:r>
              <a:rPr sz="3750" spc="415" dirty="0">
                <a:solidFill>
                  <a:srgbClr val="0F0D12"/>
                </a:solidFill>
                <a:latin typeface="Calibri" panose="020F0502020204030204"/>
                <a:cs typeface="Calibri" panose="020F0502020204030204"/>
              </a:rPr>
              <a:t>input</a:t>
            </a:r>
            <a:r>
              <a:rPr sz="3750" spc="140" dirty="0">
                <a:solidFill>
                  <a:srgbClr val="0F0D12"/>
                </a:solidFill>
                <a:latin typeface="Calibri" panose="020F0502020204030204"/>
                <a:cs typeface="Calibri" panose="020F0502020204030204"/>
              </a:rPr>
              <a:t> </a:t>
            </a:r>
            <a:r>
              <a:rPr sz="3750" spc="300" dirty="0">
                <a:solidFill>
                  <a:srgbClr val="0F0D12"/>
                </a:solidFill>
                <a:latin typeface="Calibri" panose="020F0502020204030204"/>
                <a:cs typeface="Calibri" panose="020F0502020204030204"/>
              </a:rPr>
              <a:t>pipelines.</a:t>
            </a:r>
            <a:endParaRPr sz="3750" dirty="0">
              <a:latin typeface="Calibri" panose="020F0502020204030204"/>
              <a:cs typeface="Calibri" panose="020F0502020204030204"/>
            </a:endParaRPr>
          </a:p>
          <a:p>
            <a:pPr marL="12700">
              <a:lnSpc>
                <a:spcPct val="100000"/>
              </a:lnSpc>
              <a:spcBef>
                <a:spcPts val="2250"/>
              </a:spcBef>
            </a:pPr>
            <a:r>
              <a:rPr sz="3750" spc="409" dirty="0">
                <a:solidFill>
                  <a:srgbClr val="0F0D12"/>
                </a:solidFill>
                <a:latin typeface="Calibri" panose="020F0502020204030204"/>
                <a:cs typeface="Calibri" panose="020F0502020204030204"/>
              </a:rPr>
              <a:t>Dataset</a:t>
            </a:r>
            <a:r>
              <a:rPr sz="3750" spc="135"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API</a:t>
            </a:r>
            <a:r>
              <a:rPr sz="3750" spc="140" dirty="0">
                <a:solidFill>
                  <a:srgbClr val="0F0D12"/>
                </a:solidFill>
                <a:latin typeface="Calibri" panose="020F0502020204030204"/>
                <a:cs typeface="Calibri" panose="020F0502020204030204"/>
              </a:rPr>
              <a:t> </a:t>
            </a:r>
            <a:r>
              <a:rPr sz="3750" spc="254" dirty="0">
                <a:solidFill>
                  <a:srgbClr val="0F0D12"/>
                </a:solidFill>
                <a:latin typeface="Calibri" panose="020F0502020204030204"/>
                <a:cs typeface="Calibri" panose="020F0502020204030204"/>
              </a:rPr>
              <a:t>is</a:t>
            </a:r>
            <a:r>
              <a:rPr sz="3750" spc="14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used</a:t>
            </a:r>
            <a:r>
              <a:rPr sz="3750" spc="140" dirty="0">
                <a:solidFill>
                  <a:srgbClr val="0F0D12"/>
                </a:solidFill>
                <a:latin typeface="Calibri" panose="020F0502020204030204"/>
                <a:cs typeface="Calibri" panose="020F0502020204030204"/>
              </a:rPr>
              <a:t> </a:t>
            </a:r>
            <a:r>
              <a:rPr sz="3750" spc="95" dirty="0">
                <a:solidFill>
                  <a:srgbClr val="0F0D12"/>
                </a:solidFill>
                <a:latin typeface="Calibri" panose="020F0502020204030204"/>
                <a:cs typeface="Calibri" panose="020F0502020204030204"/>
              </a:rPr>
              <a:t>for:</a:t>
            </a:r>
            <a:endParaRPr sz="3750" dirty="0">
              <a:latin typeface="Calibri" panose="020F0502020204030204"/>
              <a:cs typeface="Calibri" panose="020F0502020204030204"/>
            </a:endParaRPr>
          </a:p>
          <a:p>
            <a:pPr marL="697865" marR="5080" indent="-320675">
              <a:lnSpc>
                <a:spcPct val="150000"/>
              </a:lnSpc>
              <a:buAutoNum type="arabicPeriod"/>
              <a:tabLst>
                <a:tab pos="698500" algn="l"/>
              </a:tabLst>
            </a:pPr>
            <a:r>
              <a:rPr sz="3750" spc="425" dirty="0">
                <a:solidFill>
                  <a:srgbClr val="0F0D12"/>
                </a:solidFill>
                <a:latin typeface="Calibri" panose="020F0502020204030204"/>
                <a:cs typeface="Calibri" panose="020F0502020204030204"/>
              </a:rPr>
              <a:t>Creating</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5" dirty="0">
                <a:solidFill>
                  <a:srgbClr val="0F0D12"/>
                </a:solidFill>
                <a:latin typeface="Calibri" panose="020F0502020204030204"/>
                <a:cs typeface="Calibri" panose="020F0502020204030204"/>
              </a:rPr>
              <a:t> </a:t>
            </a:r>
            <a:r>
              <a:rPr lang="en-GB" sz="3750" spc="465" dirty="0">
                <a:solidFill>
                  <a:srgbClr val="0F0D12"/>
                </a:solidFill>
                <a:latin typeface="Calibri" panose="020F0502020204030204"/>
                <a:cs typeface="Calibri" panose="020F0502020204030204"/>
              </a:rPr>
              <a:t>s</a:t>
            </a:r>
            <a:r>
              <a:rPr sz="3750" spc="465" dirty="0">
                <a:solidFill>
                  <a:srgbClr val="0F0D12"/>
                </a:solidFill>
                <a:latin typeface="Calibri" panose="020F0502020204030204"/>
                <a:cs typeface="Calibri" panose="020F0502020204030204"/>
              </a:rPr>
              <a:t>tacked</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object</a:t>
            </a:r>
            <a:r>
              <a:rPr sz="3750" spc="145" dirty="0">
                <a:solidFill>
                  <a:srgbClr val="0F0D12"/>
                </a:solidFill>
                <a:latin typeface="Calibri" panose="020F0502020204030204"/>
                <a:cs typeface="Calibri" panose="020F0502020204030204"/>
              </a:rPr>
              <a:t> </a:t>
            </a:r>
            <a:r>
              <a:rPr sz="3750" spc="225" dirty="0">
                <a:solidFill>
                  <a:srgbClr val="0F0D12"/>
                </a:solidFill>
                <a:latin typeface="Calibri" panose="020F0502020204030204"/>
                <a:cs typeface="Calibri" panose="020F0502020204030204"/>
              </a:rPr>
              <a:t>for</a:t>
            </a:r>
            <a:r>
              <a:rPr sz="3750" spc="14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Input</a:t>
            </a:r>
            <a:r>
              <a:rPr sz="3750" spc="145" dirty="0">
                <a:solidFill>
                  <a:srgbClr val="0F0D12"/>
                </a:solidFill>
                <a:latin typeface="Calibri" panose="020F0502020204030204"/>
                <a:cs typeface="Calibri" panose="020F0502020204030204"/>
              </a:rPr>
              <a:t> </a:t>
            </a:r>
            <a:r>
              <a:rPr sz="3750" spc="415" dirty="0">
                <a:solidFill>
                  <a:srgbClr val="0F0D12"/>
                </a:solidFill>
                <a:latin typeface="Calibri" panose="020F0502020204030204"/>
                <a:cs typeface="Calibri" panose="020F0502020204030204"/>
              </a:rPr>
              <a:t>data</a:t>
            </a:r>
            <a:r>
              <a:rPr sz="3750" spc="14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254" dirty="0">
                <a:solidFill>
                  <a:srgbClr val="0F0D12"/>
                </a:solidFill>
                <a:latin typeface="Calibri" panose="020F0502020204030204"/>
                <a:cs typeface="Calibri" panose="020F0502020204030204"/>
              </a:rPr>
              <a:t>labels.</a:t>
            </a:r>
            <a:endParaRPr sz="3750" dirty="0">
              <a:latin typeface="Calibri" panose="020F0502020204030204"/>
              <a:cs typeface="Calibri" panose="020F0502020204030204"/>
            </a:endParaRPr>
          </a:p>
          <a:p>
            <a:pPr marL="698500" indent="-419100">
              <a:lnSpc>
                <a:spcPct val="100000"/>
              </a:lnSpc>
              <a:spcBef>
                <a:spcPts val="2250"/>
              </a:spcBef>
              <a:buAutoNum type="arabicPeriod"/>
              <a:tabLst>
                <a:tab pos="698500" algn="l"/>
              </a:tabLst>
            </a:pPr>
            <a:r>
              <a:rPr sz="3750" spc="450" dirty="0">
                <a:solidFill>
                  <a:srgbClr val="0F0D12"/>
                </a:solidFill>
                <a:latin typeface="Calibri" panose="020F0502020204030204"/>
                <a:cs typeface="Calibri" panose="020F0502020204030204"/>
              </a:rPr>
              <a:t>Applying</a:t>
            </a:r>
            <a:r>
              <a:rPr sz="3750" spc="145"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transformations</a:t>
            </a:r>
            <a:r>
              <a:rPr sz="3750" spc="15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sz="3750" spc="290" dirty="0">
                <a:solidFill>
                  <a:srgbClr val="0F0D12"/>
                </a:solidFill>
                <a:latin typeface="Calibri" panose="020F0502020204030204"/>
                <a:cs typeface="Calibri" panose="020F0502020204030204"/>
              </a:rPr>
              <a:t>data.</a:t>
            </a:r>
            <a:endParaRPr sz="3750" dirty="0">
              <a:latin typeface="Calibri" panose="020F0502020204030204"/>
              <a:cs typeface="Calibri" panose="020F0502020204030204"/>
            </a:endParaRPr>
          </a:p>
          <a:p>
            <a:pPr marL="698500" indent="-417195">
              <a:lnSpc>
                <a:spcPct val="100000"/>
              </a:lnSpc>
              <a:spcBef>
                <a:spcPts val="2250"/>
              </a:spcBef>
              <a:buAutoNum type="arabicPeriod"/>
              <a:tabLst>
                <a:tab pos="698500" algn="l"/>
              </a:tabLst>
            </a:pPr>
            <a:r>
              <a:rPr sz="3750" spc="355" dirty="0">
                <a:solidFill>
                  <a:srgbClr val="0F0D12"/>
                </a:solidFill>
                <a:latin typeface="Calibri" panose="020F0502020204030204"/>
                <a:cs typeface="Calibri" panose="020F0502020204030204"/>
              </a:rPr>
              <a:t>Iterating</a:t>
            </a:r>
            <a:r>
              <a:rPr sz="3750" spc="13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over</a:t>
            </a:r>
            <a:r>
              <a:rPr sz="3750" spc="13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object</a:t>
            </a:r>
            <a:r>
              <a:rPr sz="3750" spc="13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fetch</a:t>
            </a:r>
            <a:r>
              <a:rPr sz="3750" spc="13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85" dirty="0">
                <a:solidFill>
                  <a:srgbClr val="0F0D12"/>
                </a:solidFill>
                <a:latin typeface="Calibri" panose="020F0502020204030204"/>
                <a:cs typeface="Calibri" panose="020F0502020204030204"/>
              </a:rPr>
              <a:t>data.</a:t>
            </a:r>
            <a:endParaRPr sz="3750" dirty="0">
              <a:latin typeface="Calibri" panose="020F0502020204030204"/>
              <a:cs typeface="Calibri" panose="020F0502020204030204"/>
            </a:endParaRPr>
          </a:p>
        </p:txBody>
      </p:sp>
      <p:sp>
        <p:nvSpPr>
          <p:cNvPr id="7" name="object 7"/>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ResNets</a:t>
            </a:r>
          </a:p>
        </p:txBody>
      </p:sp>
      <p:pic>
        <p:nvPicPr>
          <p:cNvPr id="4" name="object 4"/>
          <p:cNvPicPr/>
          <p:nvPr/>
        </p:nvPicPr>
        <p:blipFill>
          <a:blip r:embed="rId3" cstate="print"/>
          <a:stretch>
            <a:fillRect/>
          </a:stretch>
        </p:blipFill>
        <p:spPr>
          <a:xfrm>
            <a:off x="788587" y="2454077"/>
            <a:ext cx="152399" cy="152399"/>
          </a:xfrm>
          <a:prstGeom prst="rect">
            <a:avLst/>
          </a:prstGeom>
        </p:spPr>
      </p:pic>
      <p:pic>
        <p:nvPicPr>
          <p:cNvPr id="5" name="object 5"/>
          <p:cNvPicPr/>
          <p:nvPr/>
        </p:nvPicPr>
        <p:blipFill>
          <a:blip r:embed="rId3" cstate="print"/>
          <a:stretch>
            <a:fillRect/>
          </a:stretch>
        </p:blipFill>
        <p:spPr>
          <a:xfrm>
            <a:off x="788587" y="5025827"/>
            <a:ext cx="152399" cy="152399"/>
          </a:xfrm>
          <a:prstGeom prst="rect">
            <a:avLst/>
          </a:prstGeom>
        </p:spPr>
      </p:pic>
      <p:sp>
        <p:nvSpPr>
          <p:cNvPr id="6" name="object 6"/>
          <p:cNvSpPr txBox="1"/>
          <p:nvPr/>
        </p:nvSpPr>
        <p:spPr>
          <a:xfrm>
            <a:off x="1149743" y="1907977"/>
            <a:ext cx="11522075" cy="6026150"/>
          </a:xfrm>
          <a:prstGeom prst="rect">
            <a:avLst/>
          </a:prstGeom>
        </p:spPr>
        <p:txBody>
          <a:bodyPr vert="horz" wrap="square" lIns="0" tIns="12700" rIns="0" bIns="0" rtlCol="0">
            <a:spAutoFit/>
          </a:bodyPr>
          <a:lstStyle/>
          <a:p>
            <a:pPr marL="12700" marR="5080">
              <a:lnSpc>
                <a:spcPct val="150000"/>
              </a:lnSpc>
              <a:spcBef>
                <a:spcPts val="100"/>
              </a:spcBef>
            </a:pPr>
            <a:r>
              <a:rPr sz="3750" spc="220" dirty="0">
                <a:solidFill>
                  <a:srgbClr val="0F0D12"/>
                </a:solidFill>
                <a:latin typeface="Calibri" panose="020F0502020204030204"/>
                <a:cs typeface="Calibri" panose="020F0502020204030204"/>
              </a:rPr>
              <a:t>It</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time</a:t>
            </a:r>
            <a:r>
              <a:rPr sz="3750" spc="145" dirty="0">
                <a:solidFill>
                  <a:srgbClr val="0F0D12"/>
                </a:solidFill>
                <a:latin typeface="Calibri" panose="020F0502020204030204"/>
                <a:cs typeface="Calibri" panose="020F0502020204030204"/>
              </a:rPr>
              <a:t> </a:t>
            </a:r>
            <a:r>
              <a:rPr sz="3750" spc="520" dirty="0">
                <a:solidFill>
                  <a:srgbClr val="0F0D12"/>
                </a:solidFill>
                <a:latin typeface="Calibri" panose="020F0502020204030204"/>
                <a:cs typeface="Calibri" panose="020F0502020204030204"/>
              </a:rPr>
              <a:t>when</a:t>
            </a:r>
            <a:r>
              <a:rPr sz="3750" spc="140"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‘AlexNet’</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5"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released</a:t>
            </a:r>
            <a:r>
              <a:rPr sz="3750" spc="14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400" dirty="0">
                <a:solidFill>
                  <a:srgbClr val="0F0D12"/>
                </a:solidFill>
                <a:latin typeface="Calibri" panose="020F0502020204030204"/>
                <a:cs typeface="Calibri" panose="020F0502020204030204"/>
              </a:rPr>
              <a:t>people</a:t>
            </a:r>
            <a:r>
              <a:rPr sz="3750" spc="14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were</a:t>
            </a:r>
            <a:r>
              <a:rPr sz="3750" spc="145"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just</a:t>
            </a:r>
            <a:r>
              <a:rPr sz="3750" spc="145"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trying</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build</a:t>
            </a:r>
            <a:r>
              <a:rPr sz="3750" spc="145"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bigger</a:t>
            </a:r>
            <a:r>
              <a:rPr sz="3750" spc="145" dirty="0">
                <a:solidFill>
                  <a:srgbClr val="0F0D12"/>
                </a:solidFill>
                <a:latin typeface="Calibri" panose="020F0502020204030204"/>
                <a:cs typeface="Calibri" panose="020F0502020204030204"/>
              </a:rPr>
              <a:t> </a:t>
            </a:r>
            <a:r>
              <a:rPr sz="3750" spc="484" dirty="0">
                <a:solidFill>
                  <a:srgbClr val="0F0D12"/>
                </a:solidFill>
                <a:latin typeface="Calibri" panose="020F0502020204030204"/>
                <a:cs typeface="Calibri" panose="020F0502020204030204"/>
              </a:rPr>
              <a:t>and </a:t>
            </a:r>
            <a:r>
              <a:rPr sz="3750" spc="480" dirty="0">
                <a:solidFill>
                  <a:srgbClr val="0F0D12"/>
                </a:solidFill>
                <a:latin typeface="Calibri" panose="020F0502020204030204"/>
                <a:cs typeface="Calibri" panose="020F0502020204030204"/>
              </a:rPr>
              <a:t>bigger</a:t>
            </a:r>
            <a:r>
              <a:rPr sz="3750" spc="140"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networks.</a:t>
            </a:r>
            <a:endParaRPr sz="3750">
              <a:latin typeface="Calibri" panose="020F0502020204030204"/>
              <a:cs typeface="Calibri" panose="020F0502020204030204"/>
            </a:endParaRPr>
          </a:p>
          <a:p>
            <a:pPr marL="12700" marR="530225">
              <a:lnSpc>
                <a:spcPct val="150000"/>
              </a:lnSpc>
            </a:pPr>
            <a:r>
              <a:rPr sz="3750" spc="515" dirty="0">
                <a:solidFill>
                  <a:srgbClr val="0F0D12"/>
                </a:solidFill>
                <a:latin typeface="Calibri" panose="020F0502020204030204"/>
                <a:cs typeface="Calibri" panose="020F0502020204030204"/>
              </a:rPr>
              <a:t>Bigger</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networks</a:t>
            </a:r>
            <a:r>
              <a:rPr sz="3750" spc="14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were</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actually</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getting</a:t>
            </a:r>
            <a:r>
              <a:rPr sz="3750" spc="14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better </a:t>
            </a:r>
            <a:r>
              <a:rPr sz="3750" spc="400" dirty="0">
                <a:solidFill>
                  <a:srgbClr val="0F0D12"/>
                </a:solidFill>
                <a:latin typeface="Calibri" panose="020F0502020204030204"/>
                <a:cs typeface="Calibri" panose="020F0502020204030204"/>
              </a:rPr>
              <a:t>accuracies</a:t>
            </a:r>
            <a:r>
              <a:rPr sz="3750" spc="140"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but</a:t>
            </a:r>
            <a:r>
              <a:rPr sz="3750" spc="145"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there</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5"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5"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limit</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75" dirty="0">
                <a:solidFill>
                  <a:srgbClr val="0F0D12"/>
                </a:solidFill>
                <a:latin typeface="Calibri" panose="020F0502020204030204"/>
                <a:cs typeface="Calibri" panose="020F0502020204030204"/>
              </a:rPr>
              <a:t>after</a:t>
            </a:r>
            <a:r>
              <a:rPr sz="3750" spc="145" dirty="0">
                <a:solidFill>
                  <a:srgbClr val="0F0D12"/>
                </a:solidFill>
                <a:latin typeface="Calibri" panose="020F0502020204030204"/>
                <a:cs typeface="Calibri" panose="020F0502020204030204"/>
              </a:rPr>
              <a:t> </a:t>
            </a:r>
            <a:r>
              <a:rPr sz="3750" spc="350" dirty="0">
                <a:solidFill>
                  <a:srgbClr val="0F0D12"/>
                </a:solidFill>
                <a:latin typeface="Calibri" panose="020F0502020204030204"/>
                <a:cs typeface="Calibri" panose="020F0502020204030204"/>
              </a:rPr>
              <a:t>that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errors</a:t>
            </a:r>
            <a:r>
              <a:rPr sz="3750" spc="145"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went</a:t>
            </a:r>
            <a:r>
              <a:rPr sz="3750" spc="145"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higher</a:t>
            </a:r>
            <a:r>
              <a:rPr sz="3750" spc="145" dirty="0">
                <a:solidFill>
                  <a:srgbClr val="0F0D12"/>
                </a:solidFill>
                <a:latin typeface="Calibri" panose="020F0502020204030204"/>
                <a:cs typeface="Calibri" panose="020F0502020204030204"/>
              </a:rPr>
              <a:t> </a:t>
            </a:r>
            <a:r>
              <a:rPr sz="3750" spc="50" dirty="0">
                <a:solidFill>
                  <a:srgbClr val="0F0D12"/>
                </a:solidFill>
                <a:latin typeface="Calibri" panose="020F0502020204030204"/>
                <a:cs typeface="Calibri" panose="020F0502020204030204"/>
              </a:rPr>
              <a:t>i.e.</a:t>
            </a:r>
            <a:r>
              <a:rPr sz="3750" spc="145" dirty="0">
                <a:solidFill>
                  <a:srgbClr val="0F0D12"/>
                </a:solidFill>
                <a:latin typeface="Calibri" panose="020F0502020204030204"/>
                <a:cs typeface="Calibri" panose="020F0502020204030204"/>
              </a:rPr>
              <a:t> </a:t>
            </a:r>
            <a:r>
              <a:rPr sz="3750" spc="450" dirty="0">
                <a:solidFill>
                  <a:srgbClr val="0F0D12"/>
                </a:solidFill>
                <a:latin typeface="Calibri" panose="020F0502020204030204"/>
                <a:cs typeface="Calibri" panose="020F0502020204030204"/>
              </a:rPr>
              <a:t>no</a:t>
            </a:r>
            <a:r>
              <a:rPr sz="3750" spc="145" dirty="0">
                <a:solidFill>
                  <a:srgbClr val="0F0D12"/>
                </a:solidFill>
                <a:latin typeface="Calibri" panose="020F0502020204030204"/>
                <a:cs typeface="Calibri" panose="020F0502020204030204"/>
              </a:rPr>
              <a:t> </a:t>
            </a:r>
            <a:r>
              <a:rPr sz="3750" spc="465" dirty="0">
                <a:solidFill>
                  <a:srgbClr val="0F0D12"/>
                </a:solidFill>
                <a:latin typeface="Calibri" panose="020F0502020204030204"/>
                <a:cs typeface="Calibri" panose="020F0502020204030204"/>
              </a:rPr>
              <a:t>improvement</a:t>
            </a:r>
            <a:r>
              <a:rPr sz="3750" spc="14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in </a:t>
            </a:r>
            <a:r>
              <a:rPr sz="3750" spc="365" dirty="0">
                <a:solidFill>
                  <a:srgbClr val="0F0D12"/>
                </a:solidFill>
                <a:latin typeface="Calibri" panose="020F0502020204030204"/>
                <a:cs typeface="Calibri" panose="020F0502020204030204"/>
              </a:rPr>
              <a:t>performance.</a:t>
            </a:r>
            <a:endParaRPr sz="3750">
              <a:latin typeface="Calibri" panose="020F0502020204030204"/>
              <a:cs typeface="Calibri" panose="020F0502020204030204"/>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xfrm>
            <a:off x="726124" y="648316"/>
            <a:ext cx="7732075" cy="843821"/>
          </a:xfrm>
          <a:prstGeom prst="rect">
            <a:avLst/>
          </a:prstGeom>
        </p:spPr>
        <p:txBody>
          <a:bodyPr vert="horz" wrap="square" lIns="0" tIns="12700" rIns="0" bIns="0" rtlCol="0">
            <a:spAutoFit/>
          </a:bodyPr>
          <a:lstStyle/>
          <a:p>
            <a:pPr marL="12700">
              <a:lnSpc>
                <a:spcPct val="100000"/>
              </a:lnSpc>
              <a:spcBef>
                <a:spcPts val="100"/>
              </a:spcBef>
            </a:pPr>
            <a:r>
              <a:rPr spc="-10" dirty="0" err="1"/>
              <a:t>ResNet</a:t>
            </a:r>
            <a:r>
              <a:rPr lang="en-GB" spc="-10" dirty="0"/>
              <a:t> Background</a:t>
            </a:r>
            <a:endParaRPr spc="-10" dirty="0"/>
          </a:p>
        </p:txBody>
      </p:sp>
      <p:sp>
        <p:nvSpPr>
          <p:cNvPr id="6" name="object 6"/>
          <p:cNvSpPr txBox="1"/>
          <p:nvPr/>
        </p:nvSpPr>
        <p:spPr>
          <a:xfrm>
            <a:off x="1149743" y="1907977"/>
            <a:ext cx="11522075" cy="4563301"/>
          </a:xfrm>
          <a:prstGeom prst="rect">
            <a:avLst/>
          </a:prstGeom>
        </p:spPr>
        <p:txBody>
          <a:bodyPr vert="horz" wrap="square" lIns="0" tIns="12700" rIns="0" bIns="0" rtlCol="0">
            <a:spAutoFit/>
          </a:bodyPr>
          <a:lstStyle/>
          <a:p>
            <a:pPr marL="12700" marR="708025">
              <a:lnSpc>
                <a:spcPct val="151200"/>
              </a:lnSpc>
              <a:spcBef>
                <a:spcPts val="95"/>
              </a:spcBef>
            </a:pPr>
            <a:r>
              <a:rPr lang="en-GB" sz="4000" i="1" spc="225" dirty="0">
                <a:solidFill>
                  <a:srgbClr val="0F0D12"/>
                </a:solidFill>
                <a:latin typeface="Calibri"/>
                <a:cs typeface="Calibri"/>
              </a:rPr>
              <a:t>“A</a:t>
            </a:r>
            <a:r>
              <a:rPr lang="en-GB" sz="4000" i="1" spc="180" dirty="0">
                <a:solidFill>
                  <a:srgbClr val="0F0D12"/>
                </a:solidFill>
                <a:latin typeface="Calibri"/>
                <a:cs typeface="Calibri"/>
              </a:rPr>
              <a:t> </a:t>
            </a:r>
            <a:r>
              <a:rPr lang="en-GB" sz="4000" i="1" spc="635" dirty="0">
                <a:solidFill>
                  <a:srgbClr val="0F0D12"/>
                </a:solidFill>
                <a:latin typeface="Calibri"/>
                <a:cs typeface="Calibri"/>
              </a:rPr>
              <a:t>deep</a:t>
            </a:r>
            <a:r>
              <a:rPr lang="en-GB" sz="4000" i="1" spc="180" dirty="0">
                <a:solidFill>
                  <a:srgbClr val="0F0D12"/>
                </a:solidFill>
                <a:latin typeface="Calibri"/>
                <a:cs typeface="Calibri"/>
              </a:rPr>
              <a:t> </a:t>
            </a:r>
            <a:r>
              <a:rPr lang="en-GB" sz="4000" i="1" spc="520" dirty="0">
                <a:solidFill>
                  <a:srgbClr val="0F0D12"/>
                </a:solidFill>
                <a:latin typeface="Calibri"/>
                <a:cs typeface="Calibri"/>
              </a:rPr>
              <a:t>network</a:t>
            </a:r>
            <a:r>
              <a:rPr lang="en-GB" sz="4000" i="1" spc="180" dirty="0">
                <a:solidFill>
                  <a:srgbClr val="0F0D12"/>
                </a:solidFill>
                <a:latin typeface="Calibri"/>
                <a:cs typeface="Calibri"/>
              </a:rPr>
              <a:t> </a:t>
            </a:r>
            <a:r>
              <a:rPr lang="en-GB" sz="4000" i="1" spc="540" dirty="0">
                <a:solidFill>
                  <a:srgbClr val="0F0D12"/>
                </a:solidFill>
                <a:latin typeface="Calibri"/>
                <a:cs typeface="Calibri"/>
              </a:rPr>
              <a:t>should</a:t>
            </a:r>
            <a:r>
              <a:rPr lang="en-GB" sz="4000" i="1" spc="185" dirty="0">
                <a:solidFill>
                  <a:srgbClr val="0F0D12"/>
                </a:solidFill>
                <a:latin typeface="Calibri"/>
                <a:cs typeface="Calibri"/>
              </a:rPr>
              <a:t> </a:t>
            </a:r>
            <a:r>
              <a:rPr lang="en-GB" sz="4000" i="1" spc="520" dirty="0">
                <a:solidFill>
                  <a:srgbClr val="0F0D12"/>
                </a:solidFill>
                <a:latin typeface="Calibri"/>
                <a:cs typeface="Calibri"/>
              </a:rPr>
              <a:t>perform</a:t>
            </a:r>
            <a:r>
              <a:rPr lang="en-GB" sz="4000" i="1" spc="180" dirty="0">
                <a:solidFill>
                  <a:srgbClr val="0F0D12"/>
                </a:solidFill>
                <a:latin typeface="Calibri"/>
                <a:cs typeface="Calibri"/>
              </a:rPr>
              <a:t> </a:t>
            </a:r>
            <a:r>
              <a:rPr lang="en-GB" sz="4000" i="1" spc="515" dirty="0">
                <a:solidFill>
                  <a:srgbClr val="0F0D12"/>
                </a:solidFill>
                <a:latin typeface="Calibri"/>
                <a:cs typeface="Calibri"/>
              </a:rPr>
              <a:t>at</a:t>
            </a:r>
            <a:r>
              <a:rPr lang="en-GB" sz="4000" i="1" spc="180" dirty="0">
                <a:solidFill>
                  <a:srgbClr val="0F0D12"/>
                </a:solidFill>
                <a:latin typeface="Calibri"/>
                <a:cs typeface="Calibri"/>
              </a:rPr>
              <a:t> </a:t>
            </a:r>
            <a:r>
              <a:rPr lang="en-GB" sz="4000" i="1" spc="430" dirty="0">
                <a:solidFill>
                  <a:srgbClr val="0F0D12"/>
                </a:solidFill>
                <a:latin typeface="Calibri"/>
                <a:cs typeface="Calibri"/>
              </a:rPr>
              <a:t>least </a:t>
            </a:r>
            <a:r>
              <a:rPr lang="en-GB" sz="4000" i="1" spc="570" dirty="0">
                <a:solidFill>
                  <a:srgbClr val="0F0D12"/>
                </a:solidFill>
                <a:latin typeface="Calibri"/>
                <a:cs typeface="Calibri"/>
              </a:rPr>
              <a:t>equal</a:t>
            </a:r>
            <a:r>
              <a:rPr lang="en-GB" sz="4000" i="1" spc="175" dirty="0">
                <a:solidFill>
                  <a:srgbClr val="0F0D12"/>
                </a:solidFill>
                <a:latin typeface="Calibri"/>
                <a:cs typeface="Calibri"/>
              </a:rPr>
              <a:t> </a:t>
            </a:r>
            <a:r>
              <a:rPr lang="en-GB" sz="4000" i="1" spc="415" dirty="0">
                <a:solidFill>
                  <a:srgbClr val="0F0D12"/>
                </a:solidFill>
                <a:latin typeface="Calibri"/>
                <a:cs typeface="Calibri"/>
              </a:rPr>
              <a:t>to</a:t>
            </a:r>
            <a:r>
              <a:rPr lang="en-GB" sz="4000" i="1" spc="180" dirty="0">
                <a:solidFill>
                  <a:srgbClr val="0F0D12"/>
                </a:solidFill>
                <a:latin typeface="Calibri"/>
                <a:cs typeface="Calibri"/>
              </a:rPr>
              <a:t> </a:t>
            </a:r>
            <a:r>
              <a:rPr lang="en-GB" sz="4000" i="1" spc="310" dirty="0">
                <a:solidFill>
                  <a:srgbClr val="0F0D12"/>
                </a:solidFill>
                <a:latin typeface="Calibri"/>
                <a:cs typeface="Calibri"/>
              </a:rPr>
              <a:t>its</a:t>
            </a:r>
            <a:r>
              <a:rPr lang="en-GB" sz="4000" i="1" spc="180" dirty="0">
                <a:solidFill>
                  <a:srgbClr val="0F0D12"/>
                </a:solidFill>
                <a:latin typeface="Calibri"/>
                <a:cs typeface="Calibri"/>
              </a:rPr>
              <a:t> </a:t>
            </a:r>
            <a:r>
              <a:rPr lang="en-GB" sz="4000" i="1" spc="490" dirty="0">
                <a:solidFill>
                  <a:srgbClr val="0F0D12"/>
                </a:solidFill>
                <a:latin typeface="Calibri"/>
                <a:cs typeface="Calibri"/>
              </a:rPr>
              <a:t>shallow</a:t>
            </a:r>
            <a:r>
              <a:rPr lang="en-GB" sz="4000" i="1" spc="180" dirty="0">
                <a:solidFill>
                  <a:srgbClr val="0F0D12"/>
                </a:solidFill>
                <a:latin typeface="Calibri"/>
                <a:cs typeface="Calibri"/>
              </a:rPr>
              <a:t> </a:t>
            </a:r>
            <a:r>
              <a:rPr lang="en-GB" sz="4000" i="1" spc="445" dirty="0">
                <a:solidFill>
                  <a:srgbClr val="0F0D12"/>
                </a:solidFill>
                <a:latin typeface="Calibri"/>
                <a:cs typeface="Calibri"/>
              </a:rPr>
              <a:t>counterparts.</a:t>
            </a:r>
            <a:endParaRPr lang="en-GB" sz="4000" dirty="0">
              <a:latin typeface="Calibri"/>
              <a:cs typeface="Calibri"/>
            </a:endParaRPr>
          </a:p>
          <a:p>
            <a:pPr marL="12700" marR="5080">
              <a:lnSpc>
                <a:spcPct val="151200"/>
              </a:lnSpc>
            </a:pPr>
            <a:r>
              <a:rPr lang="en-GB" sz="4000" i="1" spc="530" dirty="0">
                <a:solidFill>
                  <a:srgbClr val="0F0D12"/>
                </a:solidFill>
                <a:latin typeface="Calibri"/>
                <a:cs typeface="Calibri"/>
              </a:rPr>
              <a:t>Consider</a:t>
            </a:r>
            <a:r>
              <a:rPr lang="en-GB" sz="4000" i="1" spc="175" dirty="0">
                <a:solidFill>
                  <a:srgbClr val="0F0D12"/>
                </a:solidFill>
                <a:latin typeface="Calibri"/>
                <a:cs typeface="Calibri"/>
              </a:rPr>
              <a:t> </a:t>
            </a:r>
            <a:r>
              <a:rPr lang="en-GB" sz="4000" i="1" spc="715" dirty="0">
                <a:solidFill>
                  <a:srgbClr val="0F0D12"/>
                </a:solidFill>
                <a:latin typeface="Calibri"/>
                <a:cs typeface="Calibri"/>
              </a:rPr>
              <a:t>a</a:t>
            </a:r>
            <a:r>
              <a:rPr lang="en-GB" sz="4000" i="1" spc="175" dirty="0">
                <a:solidFill>
                  <a:srgbClr val="0F0D12"/>
                </a:solidFill>
                <a:latin typeface="Calibri"/>
                <a:cs typeface="Calibri"/>
              </a:rPr>
              <a:t> </a:t>
            </a:r>
            <a:r>
              <a:rPr lang="en-GB" sz="4000" i="1" spc="530" dirty="0">
                <a:solidFill>
                  <a:srgbClr val="0F0D12"/>
                </a:solidFill>
                <a:latin typeface="Calibri"/>
                <a:cs typeface="Calibri"/>
              </a:rPr>
              <a:t>Network</a:t>
            </a:r>
            <a:r>
              <a:rPr lang="en-GB" sz="4000" i="1" spc="175" dirty="0">
                <a:solidFill>
                  <a:srgbClr val="0F0D12"/>
                </a:solidFill>
                <a:latin typeface="Calibri"/>
                <a:cs typeface="Calibri"/>
              </a:rPr>
              <a:t> </a:t>
            </a:r>
            <a:r>
              <a:rPr lang="en-GB" sz="4000" i="1" spc="560" dirty="0">
                <a:solidFill>
                  <a:srgbClr val="0F0D12"/>
                </a:solidFill>
                <a:latin typeface="Calibri"/>
                <a:cs typeface="Calibri"/>
              </a:rPr>
              <a:t>where</a:t>
            </a:r>
            <a:r>
              <a:rPr lang="en-GB" sz="4000" i="1" spc="175" dirty="0">
                <a:solidFill>
                  <a:srgbClr val="0F0D12"/>
                </a:solidFill>
                <a:latin typeface="Calibri"/>
                <a:cs typeface="Calibri"/>
              </a:rPr>
              <a:t> </a:t>
            </a:r>
            <a:r>
              <a:rPr lang="en-GB" sz="4000" i="1" spc="355" dirty="0">
                <a:solidFill>
                  <a:srgbClr val="0F0D12"/>
                </a:solidFill>
                <a:latin typeface="Calibri"/>
                <a:cs typeface="Calibri"/>
              </a:rPr>
              <a:t>Initial</a:t>
            </a:r>
            <a:r>
              <a:rPr lang="en-GB" sz="4000" i="1" spc="180" dirty="0">
                <a:solidFill>
                  <a:srgbClr val="0F0D12"/>
                </a:solidFill>
                <a:latin typeface="Calibri"/>
                <a:cs typeface="Calibri"/>
              </a:rPr>
              <a:t> </a:t>
            </a:r>
            <a:r>
              <a:rPr lang="en-GB" sz="4000" i="1" spc="425" dirty="0">
                <a:solidFill>
                  <a:srgbClr val="0F0D12"/>
                </a:solidFill>
                <a:latin typeface="Calibri"/>
                <a:cs typeface="Calibri"/>
              </a:rPr>
              <a:t>layers</a:t>
            </a:r>
            <a:r>
              <a:rPr lang="en-GB" sz="4000" i="1" spc="175" dirty="0">
                <a:solidFill>
                  <a:srgbClr val="0F0D12"/>
                </a:solidFill>
                <a:latin typeface="Calibri"/>
                <a:cs typeface="Calibri"/>
              </a:rPr>
              <a:t> </a:t>
            </a:r>
            <a:r>
              <a:rPr lang="en-GB" sz="4000" i="1" spc="484" dirty="0">
                <a:solidFill>
                  <a:srgbClr val="0F0D12"/>
                </a:solidFill>
                <a:latin typeface="Calibri"/>
                <a:cs typeface="Calibri"/>
              </a:rPr>
              <a:t>are </a:t>
            </a:r>
            <a:r>
              <a:rPr lang="en-GB" sz="4000" i="1" spc="530" dirty="0">
                <a:solidFill>
                  <a:srgbClr val="0F0D12"/>
                </a:solidFill>
                <a:latin typeface="Calibri"/>
                <a:cs typeface="Calibri"/>
              </a:rPr>
              <a:t>the</a:t>
            </a:r>
            <a:r>
              <a:rPr lang="en-GB" sz="4000" i="1" spc="180" dirty="0">
                <a:solidFill>
                  <a:srgbClr val="0F0D12"/>
                </a:solidFill>
                <a:latin typeface="Calibri"/>
                <a:cs typeface="Calibri"/>
              </a:rPr>
              <a:t> </a:t>
            </a:r>
            <a:r>
              <a:rPr lang="en-GB" sz="4000" i="1" spc="490" dirty="0">
                <a:solidFill>
                  <a:srgbClr val="0F0D12"/>
                </a:solidFill>
                <a:latin typeface="Calibri"/>
                <a:cs typeface="Calibri"/>
              </a:rPr>
              <a:t>shallow</a:t>
            </a:r>
            <a:r>
              <a:rPr lang="en-GB" sz="4000" i="1" spc="185" dirty="0">
                <a:solidFill>
                  <a:srgbClr val="0F0D12"/>
                </a:solidFill>
                <a:latin typeface="Calibri"/>
                <a:cs typeface="Calibri"/>
              </a:rPr>
              <a:t> </a:t>
            </a:r>
            <a:r>
              <a:rPr lang="en-GB" sz="4000" i="1" spc="520" dirty="0">
                <a:solidFill>
                  <a:srgbClr val="0F0D12"/>
                </a:solidFill>
                <a:latin typeface="Calibri"/>
                <a:cs typeface="Calibri"/>
              </a:rPr>
              <a:t>network</a:t>
            </a:r>
            <a:r>
              <a:rPr lang="en-GB" sz="4000" i="1" spc="185" dirty="0">
                <a:solidFill>
                  <a:srgbClr val="0F0D12"/>
                </a:solidFill>
                <a:latin typeface="Calibri"/>
                <a:cs typeface="Calibri"/>
              </a:rPr>
              <a:t> </a:t>
            </a:r>
            <a:r>
              <a:rPr lang="en-GB" sz="4000" i="1" spc="715" dirty="0">
                <a:solidFill>
                  <a:srgbClr val="0F0D12"/>
                </a:solidFill>
                <a:latin typeface="Calibri"/>
                <a:cs typeface="Calibri"/>
              </a:rPr>
              <a:t>and</a:t>
            </a:r>
            <a:r>
              <a:rPr lang="en-GB" sz="4000" i="1" spc="180" dirty="0">
                <a:solidFill>
                  <a:srgbClr val="0F0D12"/>
                </a:solidFill>
                <a:latin typeface="Calibri"/>
                <a:cs typeface="Calibri"/>
              </a:rPr>
              <a:t> </a:t>
            </a:r>
            <a:r>
              <a:rPr lang="en-GB" sz="4000" i="1" spc="585" dirty="0">
                <a:solidFill>
                  <a:srgbClr val="0F0D12"/>
                </a:solidFill>
                <a:latin typeface="Calibri"/>
                <a:cs typeface="Calibri"/>
              </a:rPr>
              <a:t>remaining</a:t>
            </a:r>
            <a:r>
              <a:rPr lang="en-GB" sz="4000" i="1" spc="185" dirty="0">
                <a:solidFill>
                  <a:srgbClr val="0F0D12"/>
                </a:solidFill>
                <a:latin typeface="Calibri"/>
                <a:cs typeface="Calibri"/>
              </a:rPr>
              <a:t> </a:t>
            </a:r>
            <a:r>
              <a:rPr lang="en-GB" sz="4000" i="1" spc="415" dirty="0">
                <a:solidFill>
                  <a:srgbClr val="0F0D12"/>
                </a:solidFill>
                <a:latin typeface="Calibri"/>
                <a:cs typeface="Calibri"/>
              </a:rPr>
              <a:t>layers </a:t>
            </a:r>
            <a:r>
              <a:rPr lang="en-GB" sz="4000" i="1" spc="509" dirty="0">
                <a:solidFill>
                  <a:srgbClr val="0F0D12"/>
                </a:solidFill>
                <a:latin typeface="Calibri"/>
                <a:cs typeface="Calibri"/>
              </a:rPr>
              <a:t>are</a:t>
            </a:r>
            <a:r>
              <a:rPr lang="en-GB" sz="4000" i="1" spc="175" dirty="0">
                <a:solidFill>
                  <a:srgbClr val="0F0D12"/>
                </a:solidFill>
                <a:latin typeface="Calibri"/>
                <a:cs typeface="Calibri"/>
              </a:rPr>
              <a:t> </a:t>
            </a:r>
            <a:r>
              <a:rPr lang="en-GB" sz="4000" i="1" spc="430" dirty="0">
                <a:solidFill>
                  <a:srgbClr val="0F0D12"/>
                </a:solidFill>
                <a:latin typeface="Calibri"/>
                <a:cs typeface="Calibri"/>
              </a:rPr>
              <a:t>Identity</a:t>
            </a:r>
            <a:r>
              <a:rPr lang="en-GB" sz="4000" i="1" spc="175" dirty="0">
                <a:solidFill>
                  <a:srgbClr val="0F0D12"/>
                </a:solidFill>
                <a:latin typeface="Calibri"/>
                <a:cs typeface="Calibri"/>
              </a:rPr>
              <a:t> </a:t>
            </a:r>
            <a:r>
              <a:rPr lang="en-GB" sz="4000" i="1" spc="355" dirty="0">
                <a:solidFill>
                  <a:srgbClr val="0F0D12"/>
                </a:solidFill>
                <a:latin typeface="Calibri"/>
                <a:cs typeface="Calibri"/>
              </a:rPr>
              <a:t>functions.”</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extLst>
      <p:ext uri="{BB962C8B-B14F-4D97-AF65-F5344CB8AC3E}">
        <p14:creationId xmlns:p14="http://schemas.microsoft.com/office/powerpoint/2010/main" val="262718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xfrm>
            <a:off x="726440" y="648335"/>
            <a:ext cx="12614275" cy="843280"/>
          </a:xfrm>
          <a:prstGeom prst="rect">
            <a:avLst/>
          </a:prstGeom>
        </p:spPr>
        <p:txBody>
          <a:bodyPr vert="horz" wrap="square" lIns="0" tIns="12700" rIns="0" bIns="0" rtlCol="0">
            <a:spAutoFit/>
          </a:bodyPr>
          <a:lstStyle/>
          <a:p>
            <a:pPr marL="12700">
              <a:lnSpc>
                <a:spcPct val="100000"/>
              </a:lnSpc>
              <a:spcBef>
                <a:spcPts val="100"/>
              </a:spcBef>
            </a:pPr>
            <a:r>
              <a:rPr spc="370" dirty="0">
                <a:latin typeface="Calibri" panose="020F0502020204030204"/>
                <a:cs typeface="Calibri" panose="020F0502020204030204"/>
                <a:sym typeface="+mn-ea"/>
              </a:rPr>
              <a:t>Convolutional</a:t>
            </a:r>
            <a:r>
              <a:rPr spc="150" dirty="0">
                <a:latin typeface="Calibri" panose="020F0502020204030204"/>
                <a:cs typeface="Calibri" panose="020F0502020204030204"/>
                <a:sym typeface="+mn-ea"/>
              </a:rPr>
              <a:t> </a:t>
            </a:r>
            <a:r>
              <a:rPr lang="en-GB" spc="150" dirty="0">
                <a:latin typeface="Calibri" panose="020F0502020204030204"/>
                <a:cs typeface="Calibri" panose="020F0502020204030204"/>
                <a:sym typeface="+mn-ea"/>
              </a:rPr>
              <a:t>N</a:t>
            </a:r>
            <a:r>
              <a:rPr spc="375" dirty="0">
                <a:latin typeface="Calibri" panose="020F0502020204030204"/>
                <a:cs typeface="Calibri" panose="020F0502020204030204"/>
                <a:sym typeface="+mn-ea"/>
              </a:rPr>
              <a:t>eural</a:t>
            </a:r>
            <a:r>
              <a:rPr spc="150" dirty="0">
                <a:latin typeface="Calibri" panose="020F0502020204030204"/>
                <a:cs typeface="Calibri" panose="020F0502020204030204"/>
                <a:sym typeface="+mn-ea"/>
              </a:rPr>
              <a:t> </a:t>
            </a:r>
            <a:r>
              <a:rPr lang="en-GB" spc="150" dirty="0">
                <a:latin typeface="Calibri" panose="020F0502020204030204"/>
                <a:cs typeface="Calibri" panose="020F0502020204030204"/>
                <a:sym typeface="+mn-ea"/>
              </a:rPr>
              <a:t>N</a:t>
            </a:r>
            <a:r>
              <a:rPr spc="405" dirty="0">
                <a:latin typeface="Calibri" panose="020F0502020204030204"/>
                <a:cs typeface="Calibri" panose="020F0502020204030204"/>
                <a:sym typeface="+mn-ea"/>
              </a:rPr>
              <a:t>etworks</a:t>
            </a:r>
            <a:r>
              <a:rPr lang="en-GB" altLang="en-US" spc="405" dirty="0">
                <a:latin typeface="Calibri" panose="020F0502020204030204"/>
                <a:cs typeface="Calibri" panose="020F0502020204030204"/>
                <a:sym typeface="+mn-ea"/>
              </a:rPr>
              <a:t>(CNN)</a:t>
            </a:r>
            <a:endParaRPr spc="-10" dirty="0"/>
          </a:p>
        </p:txBody>
      </p:sp>
      <p:sp>
        <p:nvSpPr>
          <p:cNvPr id="6" name="object 6"/>
          <p:cNvSpPr txBox="1"/>
          <p:nvPr/>
        </p:nvSpPr>
        <p:spPr>
          <a:xfrm>
            <a:off x="334010" y="1908175"/>
            <a:ext cx="12338050" cy="8091805"/>
          </a:xfrm>
          <a:prstGeom prst="rect">
            <a:avLst/>
          </a:prstGeom>
        </p:spPr>
        <p:txBody>
          <a:bodyPr vert="horz" wrap="square" lIns="0" tIns="12700" rIns="0" bIns="0" rtlCol="0">
            <a:spAutoFit/>
          </a:bodyPr>
          <a:lstStyle/>
          <a:p>
            <a:pPr marL="469900" marR="530225" indent="-457200">
              <a:lnSpc>
                <a:spcPct val="150000"/>
              </a:lnSpc>
              <a:buFont typeface="Arial" panose="020B0604020202020204" pitchFamily="34" charset="0"/>
              <a:buChar char="•"/>
            </a:pPr>
            <a:r>
              <a:rPr sz="3500" spc="515" dirty="0">
                <a:solidFill>
                  <a:srgbClr val="0F0D12"/>
                </a:solidFill>
                <a:latin typeface="Calibri" panose="020F0502020204030204"/>
                <a:cs typeface="Calibri" panose="020F0502020204030204"/>
              </a:rPr>
              <a:t>A convolutional neural network (CNN</a:t>
            </a:r>
            <a:r>
              <a:rPr lang="en-GB" altLang="" sz="3500" spc="515" dirty="0">
                <a:solidFill>
                  <a:srgbClr val="0F0D12"/>
                </a:solidFill>
                <a:latin typeface="Calibri" panose="020F0502020204030204"/>
                <a:cs typeface="Calibri" panose="020F0502020204030204"/>
              </a:rPr>
              <a:t>)</a:t>
            </a:r>
            <a:r>
              <a:rPr sz="3500" spc="515" dirty="0">
                <a:solidFill>
                  <a:srgbClr val="0F0D12"/>
                </a:solidFill>
                <a:latin typeface="Calibri" panose="020F0502020204030204"/>
                <a:cs typeface="Calibri" panose="020F0502020204030204"/>
              </a:rPr>
              <a:t> is a subset of machine learning. It is one of the various types of artificial neural networks which are used for different applications and data types. </a:t>
            </a:r>
          </a:p>
          <a:p>
            <a:pPr marL="469900" marR="530225" indent="-457200">
              <a:lnSpc>
                <a:spcPct val="150000"/>
              </a:lnSpc>
              <a:buFont typeface="Arial" panose="020B0604020202020204" pitchFamily="34" charset="0"/>
              <a:buChar char="•"/>
            </a:pPr>
            <a:r>
              <a:rPr sz="3500" spc="515" dirty="0">
                <a:solidFill>
                  <a:srgbClr val="0F0D12"/>
                </a:solidFill>
                <a:latin typeface="Calibri" panose="020F0502020204030204"/>
                <a:cs typeface="Calibri" panose="020F0502020204030204"/>
              </a:rPr>
              <a:t>A CNN is a kind of network architecture for deep learning algorithms and is specifically used for image recognition and tasks that involve the processing of pixel data.</a:t>
            </a:r>
          </a:p>
          <a:p>
            <a:pPr marL="12700" marR="530225">
              <a:lnSpc>
                <a:spcPct val="150000"/>
              </a:lnSpc>
            </a:pPr>
            <a:endParaRPr sz="3500" spc="515" dirty="0">
              <a:solidFill>
                <a:srgbClr val="0F0D12"/>
              </a:solidFill>
              <a:latin typeface="Calibri" panose="020F0502020204030204"/>
              <a:cs typeface="Calibri" panose="020F0502020204030204"/>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a:t>Issues using </a:t>
            </a:r>
            <a:r>
              <a:rPr lang="en-GB"/>
              <a:t>P</a:t>
            </a:r>
            <a:r>
              <a:rPr lang="en-GB" spc="-10"/>
              <a:t>lain Convolutional</a:t>
            </a:r>
            <a:r>
              <a:rPr lang="en-GB"/>
              <a:t>	</a:t>
            </a:r>
            <a:r>
              <a:rPr lang="en-GB" spc="-10"/>
              <a:t>Networks</a:t>
            </a:r>
            <a:endParaRPr lang="en-GB" spc="-10" dirty="0"/>
          </a:p>
        </p:txBody>
      </p:sp>
      <p:sp>
        <p:nvSpPr>
          <p:cNvPr id="6" name="object 6"/>
          <p:cNvSpPr txBox="1"/>
          <p:nvPr/>
        </p:nvSpPr>
        <p:spPr>
          <a:xfrm>
            <a:off x="334010" y="1908175"/>
            <a:ext cx="10867390" cy="5413085"/>
          </a:xfrm>
          <a:prstGeom prst="rect">
            <a:avLst/>
          </a:prstGeom>
        </p:spPr>
        <p:txBody>
          <a:bodyPr vert="horz" wrap="square" lIns="0" tIns="12700" rIns="0" bIns="0" rtlCol="0">
            <a:spAutoFit/>
          </a:bodyPr>
          <a:lstStyle/>
          <a:p>
            <a:pPr marL="610235" marR="1122680" indent="-571500">
              <a:lnSpc>
                <a:spcPct val="150000"/>
              </a:lnSpc>
              <a:spcBef>
                <a:spcPts val="100"/>
              </a:spcBef>
              <a:buFont typeface="Arial" panose="020B0604020202020204" pitchFamily="34" charset="0"/>
              <a:buChar char="•"/>
            </a:pPr>
            <a:r>
              <a:rPr lang="en-GB" sz="4000" spc="345" dirty="0"/>
              <a:t>Validation</a:t>
            </a:r>
            <a:r>
              <a:rPr lang="en-GB" sz="4000" spc="150" dirty="0"/>
              <a:t> </a:t>
            </a:r>
            <a:r>
              <a:rPr lang="en-GB" sz="4000" spc="280" dirty="0"/>
              <a:t>errors</a:t>
            </a:r>
            <a:r>
              <a:rPr lang="en-GB" sz="4000" spc="150" dirty="0"/>
              <a:t> </a:t>
            </a:r>
            <a:r>
              <a:rPr lang="en-GB" sz="4000" spc="225" dirty="0"/>
              <a:t>for</a:t>
            </a:r>
            <a:r>
              <a:rPr lang="en-GB" sz="4000" spc="150" dirty="0"/>
              <a:t> </a:t>
            </a:r>
            <a:r>
              <a:rPr lang="en-GB" sz="4000" spc="400" dirty="0"/>
              <a:t>two</a:t>
            </a:r>
            <a:r>
              <a:rPr lang="en-GB" sz="4000" spc="150" dirty="0"/>
              <a:t> </a:t>
            </a:r>
            <a:r>
              <a:rPr lang="en-GB" sz="4000" spc="355" dirty="0"/>
              <a:t>plain </a:t>
            </a:r>
            <a:r>
              <a:rPr lang="en-GB" sz="4000" spc="360" dirty="0"/>
              <a:t>convolutional</a:t>
            </a:r>
            <a:r>
              <a:rPr lang="en-GB" sz="4000" spc="150" dirty="0"/>
              <a:t> </a:t>
            </a:r>
            <a:r>
              <a:rPr lang="en-GB" sz="4000" spc="395" dirty="0"/>
              <a:t>networks</a:t>
            </a:r>
          </a:p>
          <a:p>
            <a:pPr marL="1089660">
              <a:lnSpc>
                <a:spcPct val="100000"/>
              </a:lnSpc>
              <a:spcBef>
                <a:spcPts val="2250"/>
              </a:spcBef>
            </a:pPr>
            <a:r>
              <a:rPr lang="en-GB" sz="4000" spc="-360" dirty="0"/>
              <a:t>1.</a:t>
            </a:r>
            <a:r>
              <a:rPr lang="en-GB" sz="4000" spc="-475" dirty="0"/>
              <a:t> </a:t>
            </a:r>
            <a:r>
              <a:rPr lang="en-GB" sz="4000" dirty="0"/>
              <a:t>18</a:t>
            </a:r>
            <a:r>
              <a:rPr lang="en-GB" sz="4000" spc="55" dirty="0"/>
              <a:t> </a:t>
            </a:r>
            <a:r>
              <a:rPr lang="en-GB" sz="4000" spc="225" dirty="0"/>
              <a:t>layers.</a:t>
            </a:r>
          </a:p>
          <a:p>
            <a:pPr marL="991235">
              <a:lnSpc>
                <a:spcPct val="100000"/>
              </a:lnSpc>
              <a:spcBef>
                <a:spcPts val="2250"/>
              </a:spcBef>
            </a:pPr>
            <a:r>
              <a:rPr lang="en-GB" sz="4000" dirty="0"/>
              <a:t>2.</a:t>
            </a:r>
            <a:r>
              <a:rPr lang="en-GB" sz="4000" spc="-459" dirty="0"/>
              <a:t> </a:t>
            </a:r>
            <a:r>
              <a:rPr lang="en-GB" sz="4000" spc="385" dirty="0"/>
              <a:t>34</a:t>
            </a:r>
            <a:r>
              <a:rPr lang="en-GB" sz="4000" spc="185" dirty="0"/>
              <a:t> </a:t>
            </a:r>
            <a:r>
              <a:rPr lang="en-GB" sz="4000" spc="225" dirty="0"/>
              <a:t>layers.</a:t>
            </a:r>
          </a:p>
          <a:p>
            <a:pPr marL="610235" marR="5080" indent="-571500">
              <a:lnSpc>
                <a:spcPct val="150000"/>
              </a:lnSpc>
              <a:buFont typeface="Arial" panose="020B0604020202020204" pitchFamily="34" charset="0"/>
              <a:buChar char="•"/>
            </a:pPr>
            <a:r>
              <a:rPr lang="en-GB" sz="4000" spc="415" dirty="0"/>
              <a:t>The</a:t>
            </a:r>
            <a:r>
              <a:rPr lang="en-GB" sz="4000" spc="135" dirty="0"/>
              <a:t> </a:t>
            </a:r>
            <a:r>
              <a:rPr lang="en-GB" sz="4000" spc="265" dirty="0"/>
              <a:t>error</a:t>
            </a:r>
            <a:r>
              <a:rPr lang="en-GB" sz="4000" spc="140" dirty="0"/>
              <a:t> </a:t>
            </a:r>
            <a:r>
              <a:rPr lang="en-GB" sz="4000" spc="225" dirty="0"/>
              <a:t>for</a:t>
            </a:r>
            <a:r>
              <a:rPr lang="en-GB" sz="4000" spc="140" dirty="0"/>
              <a:t> </a:t>
            </a:r>
            <a:r>
              <a:rPr lang="en-GB" sz="4000" spc="409" dirty="0"/>
              <a:t>a</a:t>
            </a:r>
            <a:r>
              <a:rPr lang="en-GB" sz="4000" spc="140" dirty="0"/>
              <a:t> </a:t>
            </a:r>
            <a:r>
              <a:rPr lang="en-GB" sz="4000" spc="385" dirty="0"/>
              <a:t>34</a:t>
            </a:r>
            <a:r>
              <a:rPr lang="en-GB" sz="4000" spc="140" dirty="0"/>
              <a:t> </a:t>
            </a:r>
            <a:r>
              <a:rPr lang="en-GB" sz="4000" spc="305" dirty="0"/>
              <a:t>layers</a:t>
            </a:r>
            <a:r>
              <a:rPr lang="en-GB" sz="4000" spc="140" dirty="0"/>
              <a:t> </a:t>
            </a:r>
            <a:r>
              <a:rPr lang="en-GB" sz="4000" spc="409" dirty="0"/>
              <a:t>network</a:t>
            </a:r>
            <a:r>
              <a:rPr lang="en-GB" sz="4000" spc="140" dirty="0"/>
              <a:t> </a:t>
            </a:r>
            <a:r>
              <a:rPr lang="en-GB" sz="4000" spc="229" dirty="0"/>
              <a:t>is </a:t>
            </a:r>
            <a:r>
              <a:rPr lang="en-GB" sz="4000" spc="434" dirty="0"/>
              <a:t>higher</a:t>
            </a:r>
            <a:r>
              <a:rPr lang="en-GB" sz="4000" spc="120" dirty="0"/>
              <a:t> </a:t>
            </a:r>
            <a:r>
              <a:rPr lang="en-GB" sz="4000" spc="495" dirty="0"/>
              <a:t>compared</a:t>
            </a:r>
            <a:r>
              <a:rPr lang="en-GB" sz="4000" spc="125" dirty="0"/>
              <a:t> </a:t>
            </a:r>
            <a:r>
              <a:rPr lang="en-GB" sz="4000" spc="305" dirty="0"/>
              <a:t>to</a:t>
            </a:r>
            <a:r>
              <a:rPr lang="en-GB" sz="4000" spc="125" dirty="0"/>
              <a:t> </a:t>
            </a:r>
            <a:r>
              <a:rPr lang="en-GB" sz="4000" dirty="0"/>
              <a:t>18</a:t>
            </a:r>
            <a:r>
              <a:rPr lang="en-GB" sz="4000" spc="125" dirty="0"/>
              <a:t> </a:t>
            </a:r>
            <a:r>
              <a:rPr lang="en-GB" sz="4000" spc="225" dirty="0"/>
              <a:t>layers.</a:t>
            </a: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8">
            <a:extLst>
              <a:ext uri="{FF2B5EF4-FFF2-40B4-BE49-F238E27FC236}">
                <a16:creationId xmlns:a16="http://schemas.microsoft.com/office/drawing/2014/main" id="{3CB0CA1B-85A7-7E52-2BB9-B6A8A471DE08}"/>
              </a:ext>
            </a:extLst>
          </p:cNvPr>
          <p:cNvPicPr/>
          <p:nvPr/>
        </p:nvPicPr>
        <p:blipFill>
          <a:blip r:embed="rId2" cstate="print"/>
          <a:stretch>
            <a:fillRect/>
          </a:stretch>
        </p:blipFill>
        <p:spPr>
          <a:xfrm>
            <a:off x="10287000" y="2143574"/>
            <a:ext cx="8024324" cy="5524481"/>
          </a:xfrm>
          <a:prstGeom prst="rect">
            <a:avLst/>
          </a:prstGeom>
        </p:spPr>
      </p:pic>
    </p:spTree>
    <p:extLst>
      <p:ext uri="{BB962C8B-B14F-4D97-AF65-F5344CB8AC3E}">
        <p14:creationId xmlns:p14="http://schemas.microsoft.com/office/powerpoint/2010/main" val="4039758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a:t>Issues using </a:t>
            </a:r>
            <a:r>
              <a:rPr lang="en-GB"/>
              <a:t>P</a:t>
            </a:r>
            <a:r>
              <a:rPr lang="en-GB" spc="-10"/>
              <a:t>lain Convolutional</a:t>
            </a:r>
            <a:r>
              <a:rPr lang="en-GB"/>
              <a:t>	</a:t>
            </a:r>
            <a:r>
              <a:rPr lang="en-GB" spc="-10"/>
              <a:t>Networks</a:t>
            </a:r>
            <a:endParaRPr lang="en-GB" spc="-10" dirty="0"/>
          </a:p>
        </p:txBody>
      </p:sp>
      <p:sp>
        <p:nvSpPr>
          <p:cNvPr id="6" name="object 6"/>
          <p:cNvSpPr txBox="1"/>
          <p:nvPr/>
        </p:nvSpPr>
        <p:spPr>
          <a:xfrm>
            <a:off x="334010" y="1908175"/>
            <a:ext cx="12391390" cy="6380721"/>
          </a:xfrm>
          <a:prstGeom prst="rect">
            <a:avLst/>
          </a:prstGeom>
        </p:spPr>
        <p:txBody>
          <a:bodyPr vert="horz" wrap="square" lIns="0" tIns="12700" rIns="0" bIns="0" rtlCol="0">
            <a:spAutoFit/>
          </a:bodyPr>
          <a:lstStyle/>
          <a:p>
            <a:pPr marL="431165" marR="5080" indent="-320675">
              <a:lnSpc>
                <a:spcPct val="150000"/>
              </a:lnSpc>
              <a:spcBef>
                <a:spcPts val="100"/>
              </a:spcBef>
              <a:buAutoNum type="arabicPeriod"/>
              <a:tabLst>
                <a:tab pos="431800" algn="l"/>
              </a:tabLst>
            </a:pPr>
            <a:r>
              <a:rPr lang="en-GB" sz="4000" spc="520" dirty="0">
                <a:solidFill>
                  <a:srgbClr val="0F0D12"/>
                </a:solidFill>
                <a:latin typeface="Calibri"/>
                <a:cs typeface="Calibri"/>
              </a:rPr>
              <a:t>Adding</a:t>
            </a:r>
            <a:r>
              <a:rPr lang="en-GB" sz="4000" spc="135" dirty="0">
                <a:solidFill>
                  <a:srgbClr val="0F0D12"/>
                </a:solidFill>
                <a:latin typeface="Calibri"/>
                <a:cs typeface="Calibri"/>
              </a:rPr>
              <a:t> </a:t>
            </a:r>
            <a:r>
              <a:rPr lang="en-GB" sz="4000" spc="475" dirty="0">
                <a:solidFill>
                  <a:srgbClr val="0F0D12"/>
                </a:solidFill>
                <a:latin typeface="Calibri"/>
                <a:cs typeface="Calibri"/>
              </a:rPr>
              <a:t>more</a:t>
            </a:r>
            <a:r>
              <a:rPr lang="en-GB" sz="4000" spc="140" dirty="0">
                <a:solidFill>
                  <a:srgbClr val="0F0D12"/>
                </a:solidFill>
                <a:latin typeface="Calibri"/>
                <a:cs typeface="Calibri"/>
              </a:rPr>
              <a:t> </a:t>
            </a:r>
            <a:r>
              <a:rPr lang="en-GB" sz="4000" spc="305" dirty="0">
                <a:solidFill>
                  <a:srgbClr val="0F0D12"/>
                </a:solidFill>
                <a:latin typeface="Calibri"/>
                <a:cs typeface="Calibri"/>
              </a:rPr>
              <a:t>layers</a:t>
            </a:r>
            <a:r>
              <a:rPr lang="en-GB" sz="4000" spc="135" dirty="0">
                <a:solidFill>
                  <a:srgbClr val="0F0D12"/>
                </a:solidFill>
                <a:latin typeface="Calibri"/>
                <a:cs typeface="Calibri"/>
              </a:rPr>
              <a:t> </a:t>
            </a:r>
            <a:r>
              <a:rPr lang="en-GB" sz="4000" spc="495" dirty="0">
                <a:solidFill>
                  <a:srgbClr val="0F0D12"/>
                </a:solidFill>
                <a:latin typeface="Calibri"/>
                <a:cs typeface="Calibri"/>
              </a:rPr>
              <a:t>can</a:t>
            </a:r>
            <a:r>
              <a:rPr lang="en-GB" sz="4000" spc="140" dirty="0">
                <a:solidFill>
                  <a:srgbClr val="0F0D12"/>
                </a:solidFill>
                <a:latin typeface="Calibri"/>
                <a:cs typeface="Calibri"/>
              </a:rPr>
              <a:t> </a:t>
            </a:r>
            <a:r>
              <a:rPr lang="en-GB" sz="4000" spc="375" dirty="0">
                <a:solidFill>
                  <a:srgbClr val="0F0D12"/>
                </a:solidFill>
                <a:latin typeface="Calibri"/>
                <a:cs typeface="Calibri"/>
              </a:rPr>
              <a:t>lead</a:t>
            </a:r>
            <a:r>
              <a:rPr lang="en-GB" sz="4000" spc="135" dirty="0">
                <a:solidFill>
                  <a:srgbClr val="0F0D12"/>
                </a:solidFill>
                <a:latin typeface="Calibri"/>
                <a:cs typeface="Calibri"/>
              </a:rPr>
              <a:t> </a:t>
            </a:r>
            <a:r>
              <a:rPr lang="en-GB" sz="4000" spc="305" dirty="0">
                <a:solidFill>
                  <a:srgbClr val="0F0D12"/>
                </a:solidFill>
                <a:latin typeface="Calibri"/>
                <a:cs typeface="Calibri"/>
              </a:rPr>
              <a:t>to</a:t>
            </a:r>
            <a:r>
              <a:rPr lang="en-GB" sz="4000" spc="140" dirty="0">
                <a:solidFill>
                  <a:srgbClr val="0F0D12"/>
                </a:solidFill>
                <a:latin typeface="Calibri"/>
                <a:cs typeface="Calibri"/>
              </a:rPr>
              <a:t> </a:t>
            </a:r>
            <a:r>
              <a:rPr lang="en-GB" sz="4000" spc="475" dirty="0">
                <a:solidFill>
                  <a:srgbClr val="0F0D12"/>
                </a:solidFill>
                <a:latin typeface="Calibri"/>
                <a:cs typeface="Calibri"/>
              </a:rPr>
              <a:t>more</a:t>
            </a:r>
            <a:r>
              <a:rPr lang="en-GB" sz="4000" spc="140" dirty="0">
                <a:solidFill>
                  <a:srgbClr val="0F0D12"/>
                </a:solidFill>
                <a:latin typeface="Calibri"/>
                <a:cs typeface="Calibri"/>
              </a:rPr>
              <a:t> </a:t>
            </a:r>
            <a:r>
              <a:rPr lang="en-GB" sz="4000" spc="459" dirty="0">
                <a:solidFill>
                  <a:srgbClr val="0F0D12"/>
                </a:solidFill>
                <a:latin typeface="Calibri"/>
                <a:cs typeface="Calibri"/>
              </a:rPr>
              <a:t>complex </a:t>
            </a:r>
            <a:r>
              <a:rPr lang="en-GB" sz="4000" spc="395" dirty="0">
                <a:solidFill>
                  <a:srgbClr val="0F0D12"/>
                </a:solidFill>
                <a:latin typeface="Calibri"/>
                <a:cs typeface="Calibri"/>
              </a:rPr>
              <a:t>learning</a:t>
            </a:r>
            <a:r>
              <a:rPr lang="en-GB" sz="4000" spc="145" dirty="0">
                <a:solidFill>
                  <a:srgbClr val="0F0D12"/>
                </a:solidFill>
                <a:latin typeface="Calibri"/>
                <a:cs typeface="Calibri"/>
              </a:rPr>
              <a:t> </a:t>
            </a:r>
            <a:r>
              <a:rPr lang="en-GB" sz="4000" spc="380" dirty="0">
                <a:solidFill>
                  <a:srgbClr val="0F0D12"/>
                </a:solidFill>
                <a:latin typeface="Calibri"/>
                <a:cs typeface="Calibri"/>
              </a:rPr>
              <a:t>functions</a:t>
            </a:r>
            <a:r>
              <a:rPr lang="en-GB" sz="4000" spc="145" dirty="0">
                <a:solidFill>
                  <a:srgbClr val="0F0D12"/>
                </a:solidFill>
                <a:latin typeface="Calibri"/>
                <a:cs typeface="Calibri"/>
              </a:rPr>
              <a:t> </a:t>
            </a:r>
            <a:r>
              <a:rPr lang="en-GB" sz="4000" spc="470" dirty="0">
                <a:solidFill>
                  <a:srgbClr val="0F0D12"/>
                </a:solidFill>
                <a:latin typeface="Calibri"/>
                <a:cs typeface="Calibri"/>
              </a:rPr>
              <a:t>which</a:t>
            </a:r>
            <a:r>
              <a:rPr lang="en-GB" sz="4000" spc="150" dirty="0">
                <a:solidFill>
                  <a:srgbClr val="0F0D12"/>
                </a:solidFill>
                <a:latin typeface="Calibri"/>
                <a:cs typeface="Calibri"/>
              </a:rPr>
              <a:t> </a:t>
            </a:r>
            <a:r>
              <a:rPr lang="en-GB" sz="4000" spc="540" dirty="0">
                <a:solidFill>
                  <a:srgbClr val="0F0D12"/>
                </a:solidFill>
                <a:latin typeface="Calibri"/>
                <a:cs typeface="Calibri"/>
              </a:rPr>
              <a:t>might</a:t>
            </a:r>
            <a:r>
              <a:rPr lang="en-GB" sz="4000" spc="145" dirty="0">
                <a:solidFill>
                  <a:srgbClr val="0F0D12"/>
                </a:solidFill>
                <a:latin typeface="Calibri"/>
                <a:cs typeface="Calibri"/>
              </a:rPr>
              <a:t> </a:t>
            </a:r>
            <a:r>
              <a:rPr lang="en-GB" sz="4000" spc="375" dirty="0">
                <a:solidFill>
                  <a:srgbClr val="0F0D12"/>
                </a:solidFill>
                <a:latin typeface="Calibri"/>
                <a:cs typeface="Calibri"/>
              </a:rPr>
              <a:t>lead</a:t>
            </a:r>
            <a:r>
              <a:rPr lang="en-GB" sz="4000" spc="150" dirty="0">
                <a:solidFill>
                  <a:srgbClr val="0F0D12"/>
                </a:solidFill>
                <a:latin typeface="Calibri"/>
                <a:cs typeface="Calibri"/>
              </a:rPr>
              <a:t> </a:t>
            </a:r>
            <a:r>
              <a:rPr lang="en-GB" sz="4000" spc="305" dirty="0">
                <a:solidFill>
                  <a:srgbClr val="0F0D12"/>
                </a:solidFill>
                <a:latin typeface="Calibri"/>
                <a:cs typeface="Calibri"/>
              </a:rPr>
              <a:t>to</a:t>
            </a:r>
            <a:r>
              <a:rPr lang="en-GB" sz="4000" spc="145" dirty="0">
                <a:solidFill>
                  <a:srgbClr val="0F0D12"/>
                </a:solidFill>
                <a:latin typeface="Calibri"/>
                <a:cs typeface="Calibri"/>
              </a:rPr>
              <a:t> </a:t>
            </a:r>
            <a:r>
              <a:rPr lang="en-GB" sz="4000" spc="459" dirty="0">
                <a:solidFill>
                  <a:srgbClr val="0F0D12"/>
                </a:solidFill>
                <a:latin typeface="Calibri"/>
                <a:cs typeface="Calibri"/>
              </a:rPr>
              <a:t>an </a:t>
            </a:r>
            <a:r>
              <a:rPr lang="en-GB" sz="4000" spc="325" dirty="0">
                <a:solidFill>
                  <a:srgbClr val="0F0D12"/>
                </a:solidFill>
                <a:latin typeface="Calibri"/>
                <a:cs typeface="Calibri"/>
              </a:rPr>
              <a:t>overfitting</a:t>
            </a:r>
            <a:r>
              <a:rPr lang="en-GB" sz="4000" spc="125" dirty="0">
                <a:solidFill>
                  <a:srgbClr val="0F0D12"/>
                </a:solidFill>
                <a:latin typeface="Calibri"/>
                <a:cs typeface="Calibri"/>
              </a:rPr>
              <a:t> </a:t>
            </a:r>
            <a:r>
              <a:rPr lang="en-GB" sz="4000" spc="275" dirty="0">
                <a:solidFill>
                  <a:srgbClr val="0F0D12"/>
                </a:solidFill>
                <a:latin typeface="Calibri"/>
                <a:cs typeface="Calibri"/>
              </a:rPr>
              <a:t>situation.</a:t>
            </a:r>
            <a:endParaRPr lang="en-GB" sz="4000" dirty="0">
              <a:latin typeface="Calibri"/>
              <a:cs typeface="Calibri"/>
            </a:endParaRPr>
          </a:p>
          <a:p>
            <a:pPr marL="431165" marR="628650" indent="-419100">
              <a:lnSpc>
                <a:spcPct val="150000"/>
              </a:lnSpc>
              <a:buAutoNum type="arabicPeriod"/>
              <a:tabLst>
                <a:tab pos="431800" algn="l"/>
              </a:tabLst>
            </a:pPr>
            <a:r>
              <a:rPr lang="en-GB" sz="4000" spc="450" dirty="0">
                <a:solidFill>
                  <a:srgbClr val="0F0D12"/>
                </a:solidFill>
                <a:latin typeface="Calibri"/>
                <a:cs typeface="Calibri"/>
              </a:rPr>
              <a:t>Deeper</a:t>
            </a:r>
            <a:r>
              <a:rPr lang="en-GB" sz="4000" spc="145" dirty="0">
                <a:solidFill>
                  <a:srgbClr val="0F0D12"/>
                </a:solidFill>
                <a:latin typeface="Calibri"/>
                <a:cs typeface="Calibri"/>
              </a:rPr>
              <a:t> </a:t>
            </a:r>
            <a:r>
              <a:rPr lang="en-GB" sz="4000" spc="405" dirty="0">
                <a:solidFill>
                  <a:srgbClr val="0F0D12"/>
                </a:solidFill>
                <a:latin typeface="Calibri"/>
                <a:cs typeface="Calibri"/>
              </a:rPr>
              <a:t>networks</a:t>
            </a:r>
            <a:r>
              <a:rPr lang="en-GB" sz="4000" spc="145" dirty="0">
                <a:solidFill>
                  <a:srgbClr val="0F0D12"/>
                </a:solidFill>
                <a:latin typeface="Calibri"/>
                <a:cs typeface="Calibri"/>
              </a:rPr>
              <a:t> </a:t>
            </a:r>
            <a:r>
              <a:rPr lang="en-GB" sz="4000" spc="540" dirty="0">
                <a:solidFill>
                  <a:srgbClr val="0F0D12"/>
                </a:solidFill>
                <a:latin typeface="Calibri"/>
                <a:cs typeface="Calibri"/>
              </a:rPr>
              <a:t>might</a:t>
            </a:r>
            <a:r>
              <a:rPr lang="en-GB" sz="4000" spc="145" dirty="0">
                <a:solidFill>
                  <a:srgbClr val="0F0D12"/>
                </a:solidFill>
                <a:latin typeface="Calibri"/>
                <a:cs typeface="Calibri"/>
              </a:rPr>
              <a:t> </a:t>
            </a:r>
            <a:r>
              <a:rPr lang="en-GB" sz="4000" spc="355" dirty="0">
                <a:solidFill>
                  <a:srgbClr val="0F0D12"/>
                </a:solidFill>
                <a:latin typeface="Calibri"/>
                <a:cs typeface="Calibri"/>
              </a:rPr>
              <a:t>face</a:t>
            </a:r>
            <a:r>
              <a:rPr lang="en-GB" sz="4000" spc="145" dirty="0">
                <a:solidFill>
                  <a:srgbClr val="0F0D12"/>
                </a:solidFill>
                <a:latin typeface="Calibri"/>
                <a:cs typeface="Calibri"/>
              </a:rPr>
              <a:t> </a:t>
            </a:r>
            <a:r>
              <a:rPr lang="en-GB" sz="4000" spc="480" dirty="0">
                <a:solidFill>
                  <a:srgbClr val="0F0D12"/>
                </a:solidFill>
                <a:latin typeface="Calibri"/>
                <a:cs typeface="Calibri"/>
              </a:rPr>
              <a:t>an</a:t>
            </a:r>
            <a:r>
              <a:rPr lang="en-GB" sz="4000" spc="145" dirty="0">
                <a:solidFill>
                  <a:srgbClr val="0F0D12"/>
                </a:solidFill>
                <a:latin typeface="Calibri"/>
                <a:cs typeface="Calibri"/>
              </a:rPr>
              <a:t> </a:t>
            </a:r>
            <a:r>
              <a:rPr lang="en-GB" sz="4000" spc="350" dirty="0">
                <a:solidFill>
                  <a:srgbClr val="0F0D12"/>
                </a:solidFill>
                <a:latin typeface="Calibri"/>
                <a:cs typeface="Calibri"/>
              </a:rPr>
              <a:t>issue </a:t>
            </a:r>
            <a:r>
              <a:rPr lang="en-GB" sz="4000" spc="475" dirty="0">
                <a:solidFill>
                  <a:srgbClr val="0F0D12"/>
                </a:solidFill>
                <a:latin typeface="Calibri"/>
                <a:cs typeface="Calibri"/>
              </a:rPr>
              <a:t>backpropagating</a:t>
            </a:r>
            <a:r>
              <a:rPr lang="en-GB" sz="4000" spc="145" dirty="0">
                <a:solidFill>
                  <a:srgbClr val="0F0D12"/>
                </a:solidFill>
                <a:latin typeface="Calibri"/>
                <a:cs typeface="Calibri"/>
              </a:rPr>
              <a:t> </a:t>
            </a:r>
            <a:r>
              <a:rPr lang="en-GB" sz="4000" spc="400" dirty="0">
                <a:solidFill>
                  <a:srgbClr val="0F0D12"/>
                </a:solidFill>
                <a:latin typeface="Calibri"/>
                <a:cs typeface="Calibri"/>
              </a:rPr>
              <a:t>the</a:t>
            </a:r>
            <a:r>
              <a:rPr lang="en-GB" sz="4000" spc="145" dirty="0">
                <a:solidFill>
                  <a:srgbClr val="0F0D12"/>
                </a:solidFill>
                <a:latin typeface="Calibri"/>
                <a:cs typeface="Calibri"/>
              </a:rPr>
              <a:t> </a:t>
            </a:r>
            <a:r>
              <a:rPr lang="en-GB" sz="4000" spc="350" dirty="0">
                <a:solidFill>
                  <a:srgbClr val="0F0D12"/>
                </a:solidFill>
                <a:latin typeface="Calibri"/>
                <a:cs typeface="Calibri"/>
              </a:rPr>
              <a:t>gradients,</a:t>
            </a:r>
            <a:r>
              <a:rPr lang="en-GB" sz="4000" spc="150" dirty="0">
                <a:solidFill>
                  <a:srgbClr val="0F0D12"/>
                </a:solidFill>
                <a:latin typeface="Calibri"/>
                <a:cs typeface="Calibri"/>
              </a:rPr>
              <a:t> </a:t>
            </a:r>
            <a:r>
              <a:rPr lang="en-GB" sz="4000" spc="330" dirty="0">
                <a:solidFill>
                  <a:srgbClr val="0F0D12"/>
                </a:solidFill>
                <a:latin typeface="Calibri"/>
                <a:cs typeface="Calibri"/>
              </a:rPr>
              <a:t>this</a:t>
            </a:r>
            <a:r>
              <a:rPr lang="en-GB" sz="4000" spc="145" dirty="0">
                <a:solidFill>
                  <a:srgbClr val="0F0D12"/>
                </a:solidFill>
                <a:latin typeface="Calibri"/>
                <a:cs typeface="Calibri"/>
              </a:rPr>
              <a:t> </a:t>
            </a:r>
            <a:r>
              <a:rPr lang="en-GB" sz="4000" spc="360" dirty="0">
                <a:solidFill>
                  <a:srgbClr val="0F0D12"/>
                </a:solidFill>
                <a:latin typeface="Calibri"/>
                <a:cs typeface="Calibri"/>
              </a:rPr>
              <a:t>issue</a:t>
            </a:r>
            <a:r>
              <a:rPr lang="en-GB" sz="4000" spc="145" dirty="0">
                <a:solidFill>
                  <a:srgbClr val="0F0D12"/>
                </a:solidFill>
                <a:latin typeface="Calibri"/>
                <a:cs typeface="Calibri"/>
              </a:rPr>
              <a:t> </a:t>
            </a:r>
            <a:r>
              <a:rPr lang="en-GB" sz="4000" spc="229" dirty="0">
                <a:solidFill>
                  <a:srgbClr val="0F0D12"/>
                </a:solidFill>
                <a:latin typeface="Calibri"/>
                <a:cs typeface="Calibri"/>
              </a:rPr>
              <a:t>is </a:t>
            </a:r>
            <a:r>
              <a:rPr lang="en-GB" sz="4000" spc="484" dirty="0">
                <a:solidFill>
                  <a:srgbClr val="0F0D12"/>
                </a:solidFill>
                <a:latin typeface="Calibri"/>
                <a:cs typeface="Calibri"/>
              </a:rPr>
              <a:t>most</a:t>
            </a:r>
            <a:r>
              <a:rPr lang="en-GB" sz="4000" spc="135" dirty="0">
                <a:solidFill>
                  <a:srgbClr val="0F0D12"/>
                </a:solidFill>
                <a:latin typeface="Calibri"/>
                <a:cs typeface="Calibri"/>
              </a:rPr>
              <a:t> </a:t>
            </a:r>
            <a:r>
              <a:rPr lang="en-GB" sz="4000" spc="520" dirty="0">
                <a:solidFill>
                  <a:srgbClr val="0F0D12"/>
                </a:solidFill>
                <a:latin typeface="Calibri"/>
                <a:cs typeface="Calibri"/>
              </a:rPr>
              <a:t>commonly</a:t>
            </a:r>
            <a:r>
              <a:rPr lang="en-GB" sz="4000" spc="135" dirty="0">
                <a:solidFill>
                  <a:srgbClr val="0F0D12"/>
                </a:solidFill>
                <a:latin typeface="Calibri"/>
                <a:cs typeface="Calibri"/>
              </a:rPr>
              <a:t> </a:t>
            </a:r>
            <a:r>
              <a:rPr lang="en-GB" sz="4000" spc="365" dirty="0">
                <a:solidFill>
                  <a:srgbClr val="0F0D12"/>
                </a:solidFill>
                <a:latin typeface="Calibri"/>
                <a:cs typeface="Calibri"/>
              </a:rPr>
              <a:t>called</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35" dirty="0">
                <a:solidFill>
                  <a:srgbClr val="0F0D12"/>
                </a:solidFill>
                <a:latin typeface="Calibri"/>
                <a:cs typeface="Calibri"/>
              </a:rPr>
              <a:t> </a:t>
            </a:r>
            <a:r>
              <a:rPr lang="en-GB" sz="4000" spc="375" dirty="0">
                <a:solidFill>
                  <a:srgbClr val="0F0D12"/>
                </a:solidFill>
                <a:latin typeface="Calibri"/>
                <a:cs typeface="Calibri"/>
              </a:rPr>
              <a:t>‘Vanishing </a:t>
            </a:r>
            <a:r>
              <a:rPr lang="en-GB" sz="4000" spc="325" dirty="0">
                <a:solidFill>
                  <a:srgbClr val="0F0D12"/>
                </a:solidFill>
                <a:latin typeface="Calibri"/>
                <a:cs typeface="Calibri"/>
              </a:rPr>
              <a:t>Gradients’</a:t>
            </a:r>
            <a:r>
              <a:rPr lang="en-GB" sz="4000" spc="150" dirty="0">
                <a:solidFill>
                  <a:srgbClr val="0F0D12"/>
                </a:solidFill>
                <a:latin typeface="Calibri"/>
                <a:cs typeface="Calibri"/>
              </a:rPr>
              <a:t> </a:t>
            </a:r>
            <a:r>
              <a:rPr lang="en-GB" sz="4000" spc="365" dirty="0">
                <a:solidFill>
                  <a:srgbClr val="0F0D12"/>
                </a:solidFill>
                <a:latin typeface="Calibri"/>
                <a:cs typeface="Calibri"/>
              </a:rPr>
              <a:t>problem.</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2" name="object 6">
            <a:extLst>
              <a:ext uri="{FF2B5EF4-FFF2-40B4-BE49-F238E27FC236}">
                <a16:creationId xmlns:a16="http://schemas.microsoft.com/office/drawing/2014/main" id="{0639D035-75EC-7D7D-8B06-D50E1A5BE908}"/>
              </a:ext>
            </a:extLst>
          </p:cNvPr>
          <p:cNvPicPr/>
          <p:nvPr/>
        </p:nvPicPr>
        <p:blipFill>
          <a:blip r:embed="rId2" cstate="print"/>
          <a:stretch>
            <a:fillRect/>
          </a:stretch>
        </p:blipFill>
        <p:spPr>
          <a:xfrm>
            <a:off x="13724391" y="0"/>
            <a:ext cx="4587670" cy="10236199"/>
          </a:xfrm>
          <a:prstGeom prst="rect">
            <a:avLst/>
          </a:prstGeom>
        </p:spPr>
      </p:pic>
    </p:spTree>
    <p:extLst>
      <p:ext uri="{BB962C8B-B14F-4D97-AF65-F5344CB8AC3E}">
        <p14:creationId xmlns:p14="http://schemas.microsoft.com/office/powerpoint/2010/main" val="238331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dirty="0"/>
              <a:t>Residual Block</a:t>
            </a:r>
          </a:p>
        </p:txBody>
      </p:sp>
      <p:sp>
        <p:nvSpPr>
          <p:cNvPr id="6" name="object 6"/>
          <p:cNvSpPr txBox="1"/>
          <p:nvPr/>
        </p:nvSpPr>
        <p:spPr>
          <a:xfrm>
            <a:off x="334010" y="1908175"/>
            <a:ext cx="12391390" cy="5470215"/>
          </a:xfrm>
          <a:prstGeom prst="rect">
            <a:avLst/>
          </a:prstGeom>
        </p:spPr>
        <p:txBody>
          <a:bodyPr vert="horz" wrap="square" lIns="0" tIns="12700" rIns="0" bIns="0" rtlCol="0">
            <a:spAutoFit/>
          </a:bodyPr>
          <a:lstStyle/>
          <a:p>
            <a:pPr marL="871220" marR="5080" indent="-571500">
              <a:lnSpc>
                <a:spcPct val="150000"/>
              </a:lnSpc>
              <a:spcBef>
                <a:spcPts val="100"/>
              </a:spcBef>
              <a:buFont typeface="Arial" panose="020B0604020202020204" pitchFamily="34" charset="0"/>
              <a:buChar char="•"/>
            </a:pPr>
            <a:r>
              <a:rPr lang="en-GB" sz="4000" spc="495" dirty="0">
                <a:solidFill>
                  <a:srgbClr val="0F0D12"/>
                </a:solidFill>
                <a:latin typeface="Calibri"/>
                <a:cs typeface="Calibri"/>
              </a:rPr>
              <a:t>A</a:t>
            </a:r>
            <a:r>
              <a:rPr lang="en-GB" sz="4000" spc="140" dirty="0">
                <a:solidFill>
                  <a:srgbClr val="0F0D12"/>
                </a:solidFill>
                <a:latin typeface="Calibri"/>
                <a:cs typeface="Calibri"/>
              </a:rPr>
              <a:t> </a:t>
            </a:r>
            <a:r>
              <a:rPr lang="en-GB" sz="4000" spc="345" dirty="0">
                <a:solidFill>
                  <a:srgbClr val="0F0D12"/>
                </a:solidFill>
                <a:latin typeface="Calibri"/>
                <a:cs typeface="Calibri"/>
              </a:rPr>
              <a:t>residual</a:t>
            </a:r>
            <a:r>
              <a:rPr lang="en-GB" sz="4000" spc="140" dirty="0">
                <a:solidFill>
                  <a:srgbClr val="0F0D12"/>
                </a:solidFill>
                <a:latin typeface="Calibri"/>
                <a:cs typeface="Calibri"/>
              </a:rPr>
              <a:t> </a:t>
            </a:r>
            <a:r>
              <a:rPr lang="en-GB" sz="4000" spc="425" dirty="0">
                <a:solidFill>
                  <a:srgbClr val="0F0D12"/>
                </a:solidFill>
                <a:latin typeface="Calibri"/>
                <a:cs typeface="Calibri"/>
              </a:rPr>
              <a:t>block</a:t>
            </a:r>
            <a:r>
              <a:rPr lang="en-GB" sz="4000" spc="140" dirty="0">
                <a:solidFill>
                  <a:srgbClr val="0F0D12"/>
                </a:solidFill>
                <a:latin typeface="Calibri"/>
                <a:cs typeface="Calibri"/>
              </a:rPr>
              <a:t> </a:t>
            </a:r>
            <a:r>
              <a:rPr lang="en-GB" sz="4000" spc="395" dirty="0">
                <a:solidFill>
                  <a:srgbClr val="0F0D12"/>
                </a:solidFill>
                <a:latin typeface="Calibri"/>
                <a:cs typeface="Calibri"/>
              </a:rPr>
              <a:t>takes</a:t>
            </a:r>
            <a:r>
              <a:rPr lang="en-GB" sz="4000" spc="140" dirty="0">
                <a:solidFill>
                  <a:srgbClr val="0F0D12"/>
                </a:solidFill>
                <a:latin typeface="Calibri"/>
                <a:cs typeface="Calibri"/>
              </a:rPr>
              <a:t> </a:t>
            </a:r>
            <a:r>
              <a:rPr lang="en-GB" sz="4000" spc="345" dirty="0">
                <a:solidFill>
                  <a:srgbClr val="0F0D12"/>
                </a:solidFill>
                <a:latin typeface="Calibri"/>
                <a:cs typeface="Calibri"/>
              </a:rPr>
              <a:t>in</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425" dirty="0">
                <a:solidFill>
                  <a:srgbClr val="0F0D12"/>
                </a:solidFill>
                <a:latin typeface="Calibri"/>
                <a:cs typeface="Calibri"/>
              </a:rPr>
              <a:t>output</a:t>
            </a:r>
            <a:r>
              <a:rPr lang="en-GB" sz="4000" spc="140" dirty="0">
                <a:solidFill>
                  <a:srgbClr val="0F0D12"/>
                </a:solidFill>
                <a:latin typeface="Calibri"/>
                <a:cs typeface="Calibri"/>
              </a:rPr>
              <a:t> </a:t>
            </a:r>
            <a:r>
              <a:rPr lang="en-GB" sz="4000" spc="215" dirty="0">
                <a:solidFill>
                  <a:srgbClr val="0F0D12"/>
                </a:solidFill>
                <a:latin typeface="Calibri"/>
                <a:cs typeface="Calibri"/>
              </a:rPr>
              <a:t>of </a:t>
            </a:r>
            <a:r>
              <a:rPr lang="en-GB" sz="4000" spc="409" dirty="0">
                <a:solidFill>
                  <a:srgbClr val="0F0D12"/>
                </a:solidFill>
                <a:latin typeface="Calibri"/>
                <a:cs typeface="Calibri"/>
              </a:rPr>
              <a:t>a</a:t>
            </a:r>
            <a:r>
              <a:rPr lang="en-GB" sz="4000" spc="135" dirty="0">
                <a:solidFill>
                  <a:srgbClr val="0F0D12"/>
                </a:solidFill>
                <a:latin typeface="Calibri"/>
                <a:cs typeface="Calibri"/>
              </a:rPr>
              <a:t> </a:t>
            </a:r>
            <a:r>
              <a:rPr lang="en-GB" sz="4000" spc="290" dirty="0">
                <a:solidFill>
                  <a:srgbClr val="0F0D12"/>
                </a:solidFill>
                <a:latin typeface="Calibri"/>
                <a:cs typeface="Calibri"/>
              </a:rPr>
              <a:t>layer</a:t>
            </a:r>
            <a:r>
              <a:rPr lang="en-GB" sz="4000" spc="140" dirty="0">
                <a:solidFill>
                  <a:srgbClr val="0F0D12"/>
                </a:solidFill>
                <a:latin typeface="Calibri"/>
                <a:cs typeface="Calibri"/>
              </a:rPr>
              <a:t> </a:t>
            </a:r>
            <a:r>
              <a:rPr lang="en-GB" sz="4000" spc="509" dirty="0">
                <a:solidFill>
                  <a:srgbClr val="0F0D12"/>
                </a:solidFill>
                <a:latin typeface="Calibri"/>
                <a:cs typeface="Calibri"/>
              </a:rPr>
              <a:t>and</a:t>
            </a:r>
            <a:r>
              <a:rPr lang="en-GB" sz="4000" spc="140" dirty="0">
                <a:solidFill>
                  <a:srgbClr val="0F0D12"/>
                </a:solidFill>
                <a:latin typeface="Calibri"/>
                <a:cs typeface="Calibri"/>
              </a:rPr>
              <a:t> </a:t>
            </a:r>
            <a:r>
              <a:rPr lang="en-GB" sz="4000" spc="350" dirty="0">
                <a:solidFill>
                  <a:srgbClr val="0F0D12"/>
                </a:solidFill>
                <a:latin typeface="Calibri"/>
                <a:cs typeface="Calibri"/>
              </a:rPr>
              <a:t>forwards</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425" dirty="0">
                <a:solidFill>
                  <a:srgbClr val="0F0D12"/>
                </a:solidFill>
                <a:latin typeface="Calibri"/>
                <a:cs typeface="Calibri"/>
              </a:rPr>
              <a:t>output</a:t>
            </a:r>
            <a:r>
              <a:rPr lang="en-GB" sz="4000" spc="140" dirty="0">
                <a:solidFill>
                  <a:srgbClr val="0F0D12"/>
                </a:solidFill>
                <a:latin typeface="Calibri"/>
                <a:cs typeface="Calibri"/>
              </a:rPr>
              <a:t> </a:t>
            </a:r>
            <a:r>
              <a:rPr lang="en-GB" sz="4000" spc="280" dirty="0">
                <a:solidFill>
                  <a:srgbClr val="0F0D12"/>
                </a:solidFill>
                <a:latin typeface="Calibri"/>
                <a:cs typeface="Calibri"/>
              </a:rPr>
              <a:t>to </a:t>
            </a:r>
            <a:r>
              <a:rPr lang="en-GB" sz="4000" spc="325" dirty="0">
                <a:solidFill>
                  <a:srgbClr val="0F0D12"/>
                </a:solidFill>
                <a:latin typeface="Calibri"/>
                <a:cs typeface="Calibri"/>
              </a:rPr>
              <a:t>further</a:t>
            </a:r>
            <a:r>
              <a:rPr lang="en-GB" sz="4000" spc="130" dirty="0">
                <a:solidFill>
                  <a:srgbClr val="0F0D12"/>
                </a:solidFill>
                <a:latin typeface="Calibri"/>
                <a:cs typeface="Calibri"/>
              </a:rPr>
              <a:t> </a:t>
            </a:r>
            <a:r>
              <a:rPr lang="en-GB" sz="4000" spc="225" dirty="0">
                <a:solidFill>
                  <a:srgbClr val="0F0D12"/>
                </a:solidFill>
                <a:latin typeface="Calibri"/>
                <a:cs typeface="Calibri"/>
              </a:rPr>
              <a:t>layers.</a:t>
            </a:r>
            <a:endParaRPr lang="en-GB" sz="4000" dirty="0">
              <a:latin typeface="Calibri"/>
              <a:cs typeface="Calibri"/>
            </a:endParaRPr>
          </a:p>
          <a:p>
            <a:pPr marL="871220" marR="5080" indent="-571500">
              <a:lnSpc>
                <a:spcPct val="150000"/>
              </a:lnSpc>
              <a:spcBef>
                <a:spcPts val="100"/>
              </a:spcBef>
              <a:buFont typeface="Arial" panose="020B0604020202020204" pitchFamily="34" charset="0"/>
              <a:buChar char="•"/>
            </a:pPr>
            <a:r>
              <a:rPr lang="en-GB" sz="4000" spc="220" dirty="0">
                <a:solidFill>
                  <a:srgbClr val="0F0D12"/>
                </a:solidFill>
                <a:latin typeface="Calibri"/>
                <a:cs typeface="Calibri"/>
              </a:rPr>
              <a:t>It</a:t>
            </a:r>
            <a:r>
              <a:rPr lang="en-GB" sz="4000" spc="135" dirty="0">
                <a:solidFill>
                  <a:srgbClr val="0F0D12"/>
                </a:solidFill>
                <a:latin typeface="Calibri"/>
                <a:cs typeface="Calibri"/>
              </a:rPr>
              <a:t> </a:t>
            </a:r>
            <a:r>
              <a:rPr lang="en-GB" sz="4000" spc="320" dirty="0">
                <a:solidFill>
                  <a:srgbClr val="0F0D12"/>
                </a:solidFill>
                <a:latin typeface="Calibri"/>
                <a:cs typeface="Calibri"/>
              </a:rPr>
              <a:t>also</a:t>
            </a:r>
            <a:r>
              <a:rPr lang="en-GB" sz="4000" spc="135" dirty="0">
                <a:solidFill>
                  <a:srgbClr val="0F0D12"/>
                </a:solidFill>
                <a:latin typeface="Calibri"/>
                <a:cs typeface="Calibri"/>
              </a:rPr>
              <a:t> </a:t>
            </a:r>
            <a:r>
              <a:rPr lang="en-GB" sz="4000" spc="490" dirty="0">
                <a:solidFill>
                  <a:srgbClr val="0F0D12"/>
                </a:solidFill>
                <a:latin typeface="Calibri"/>
                <a:cs typeface="Calibri"/>
              </a:rPr>
              <a:t>remembers</a:t>
            </a:r>
            <a:r>
              <a:rPr lang="en-GB" sz="4000" spc="135"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380" dirty="0">
                <a:solidFill>
                  <a:srgbClr val="0F0D12"/>
                </a:solidFill>
                <a:latin typeface="Calibri"/>
                <a:cs typeface="Calibri"/>
              </a:rPr>
              <a:t>past </a:t>
            </a:r>
            <a:r>
              <a:rPr lang="en-GB" sz="4000" spc="365" dirty="0">
                <a:solidFill>
                  <a:srgbClr val="0F0D12"/>
                </a:solidFill>
                <a:latin typeface="Calibri"/>
                <a:cs typeface="Calibri"/>
              </a:rPr>
              <a:t>information</a:t>
            </a:r>
            <a:r>
              <a:rPr lang="en-GB" sz="4000" spc="150" dirty="0">
                <a:solidFill>
                  <a:srgbClr val="0F0D12"/>
                </a:solidFill>
                <a:latin typeface="Calibri"/>
                <a:cs typeface="Calibri"/>
              </a:rPr>
              <a:t> </a:t>
            </a:r>
            <a:r>
              <a:rPr lang="en-GB" sz="4000" spc="470" dirty="0">
                <a:solidFill>
                  <a:srgbClr val="0F0D12"/>
                </a:solidFill>
                <a:latin typeface="Calibri"/>
                <a:cs typeface="Calibri"/>
              </a:rPr>
              <a:t>which</a:t>
            </a:r>
            <a:r>
              <a:rPr lang="en-GB" sz="4000" spc="150" dirty="0">
                <a:solidFill>
                  <a:srgbClr val="0F0D12"/>
                </a:solidFill>
                <a:latin typeface="Calibri"/>
                <a:cs typeface="Calibri"/>
              </a:rPr>
              <a:t> </a:t>
            </a:r>
            <a:r>
              <a:rPr lang="en-GB" sz="4000" spc="254" dirty="0">
                <a:solidFill>
                  <a:srgbClr val="0F0D12"/>
                </a:solidFill>
                <a:latin typeface="Calibri"/>
                <a:cs typeface="Calibri"/>
              </a:rPr>
              <a:t>is</a:t>
            </a:r>
            <a:r>
              <a:rPr lang="en-GB" sz="4000" spc="150" dirty="0">
                <a:solidFill>
                  <a:srgbClr val="0F0D12"/>
                </a:solidFill>
                <a:latin typeface="Calibri"/>
                <a:cs typeface="Calibri"/>
              </a:rPr>
              <a:t> </a:t>
            </a:r>
            <a:r>
              <a:rPr lang="en-GB" sz="4000" spc="455" dirty="0">
                <a:solidFill>
                  <a:srgbClr val="0F0D12"/>
                </a:solidFill>
                <a:latin typeface="Calibri"/>
                <a:cs typeface="Calibri"/>
              </a:rPr>
              <a:t>nothing</a:t>
            </a:r>
            <a:r>
              <a:rPr lang="en-GB" sz="4000" spc="150" dirty="0">
                <a:solidFill>
                  <a:srgbClr val="0F0D12"/>
                </a:solidFill>
                <a:latin typeface="Calibri"/>
                <a:cs typeface="Calibri"/>
              </a:rPr>
              <a:t> </a:t>
            </a:r>
            <a:r>
              <a:rPr lang="en-GB" sz="4000" spc="459" dirty="0">
                <a:solidFill>
                  <a:srgbClr val="0F0D12"/>
                </a:solidFill>
                <a:latin typeface="Calibri"/>
                <a:cs typeface="Calibri"/>
              </a:rPr>
              <a:t>but</a:t>
            </a:r>
            <a:r>
              <a:rPr lang="en-GB" sz="4000" spc="150" dirty="0">
                <a:solidFill>
                  <a:srgbClr val="0F0D12"/>
                </a:solidFill>
                <a:latin typeface="Calibri"/>
                <a:cs typeface="Calibri"/>
              </a:rPr>
              <a:t> </a:t>
            </a:r>
            <a:r>
              <a:rPr lang="en-GB" sz="4000" spc="375" dirty="0">
                <a:solidFill>
                  <a:srgbClr val="0F0D12"/>
                </a:solidFill>
                <a:latin typeface="Calibri"/>
                <a:cs typeface="Calibri"/>
              </a:rPr>
              <a:t>the </a:t>
            </a:r>
            <a:r>
              <a:rPr lang="en-GB" sz="4000" spc="330" dirty="0">
                <a:solidFill>
                  <a:srgbClr val="0F0D12"/>
                </a:solidFill>
                <a:latin typeface="Calibri"/>
                <a:cs typeface="Calibri"/>
              </a:rPr>
              <a:t>identity</a:t>
            </a:r>
            <a:r>
              <a:rPr lang="en-GB" sz="4000" spc="145" dirty="0">
                <a:solidFill>
                  <a:srgbClr val="0F0D12"/>
                </a:solidFill>
                <a:latin typeface="Calibri"/>
                <a:cs typeface="Calibri"/>
              </a:rPr>
              <a:t> </a:t>
            </a:r>
            <a:r>
              <a:rPr lang="en-GB" sz="4000" spc="310" dirty="0">
                <a:solidFill>
                  <a:srgbClr val="0F0D12"/>
                </a:solidFill>
                <a:latin typeface="Calibri"/>
                <a:cs typeface="Calibri"/>
              </a:rPr>
              <a:t>function.</a:t>
            </a:r>
            <a:endParaRPr lang="en-GB" sz="4000" dirty="0">
              <a:latin typeface="Calibri"/>
              <a:cs typeface="Calibri"/>
            </a:endParaRPr>
          </a:p>
          <a:p>
            <a:pPr marL="871220" marR="5080" indent="-571500">
              <a:lnSpc>
                <a:spcPct val="150000"/>
              </a:lnSpc>
              <a:spcBef>
                <a:spcPts val="100"/>
              </a:spcBef>
              <a:buFont typeface="Arial" panose="020B0604020202020204" pitchFamily="34" charset="0"/>
              <a:buChar char="•"/>
            </a:pPr>
            <a:r>
              <a:rPr lang="en-GB" sz="4000" spc="340" dirty="0">
                <a:solidFill>
                  <a:srgbClr val="0F0D12"/>
                </a:solidFill>
                <a:latin typeface="Calibri"/>
                <a:cs typeface="Calibri"/>
              </a:rPr>
              <a:t>This</a:t>
            </a:r>
            <a:r>
              <a:rPr lang="en-GB" sz="4000" spc="135" dirty="0">
                <a:solidFill>
                  <a:srgbClr val="0F0D12"/>
                </a:solidFill>
                <a:latin typeface="Calibri"/>
                <a:cs typeface="Calibri"/>
              </a:rPr>
              <a:t> </a:t>
            </a:r>
            <a:r>
              <a:rPr lang="en-GB" sz="4000" spc="385" dirty="0">
                <a:solidFill>
                  <a:srgbClr val="0F0D12"/>
                </a:solidFill>
                <a:latin typeface="Calibri"/>
                <a:cs typeface="Calibri"/>
              </a:rPr>
              <a:t>type</a:t>
            </a:r>
            <a:r>
              <a:rPr lang="en-GB" sz="4000" spc="140" dirty="0">
                <a:solidFill>
                  <a:srgbClr val="0F0D12"/>
                </a:solidFill>
                <a:latin typeface="Calibri"/>
                <a:cs typeface="Calibri"/>
              </a:rPr>
              <a:t> </a:t>
            </a:r>
            <a:r>
              <a:rPr lang="en-GB" sz="4000" spc="240" dirty="0">
                <a:solidFill>
                  <a:srgbClr val="0F0D12"/>
                </a:solidFill>
                <a:latin typeface="Calibri"/>
                <a:cs typeface="Calibri"/>
              </a:rPr>
              <a:t>of</a:t>
            </a:r>
            <a:r>
              <a:rPr lang="en-GB" sz="4000" spc="135" dirty="0">
                <a:solidFill>
                  <a:srgbClr val="0F0D12"/>
                </a:solidFill>
                <a:latin typeface="Calibri"/>
                <a:cs typeface="Calibri"/>
              </a:rPr>
              <a:t> </a:t>
            </a:r>
            <a:r>
              <a:rPr lang="en-GB" sz="4000" spc="420" dirty="0">
                <a:solidFill>
                  <a:srgbClr val="0F0D12"/>
                </a:solidFill>
                <a:latin typeface="Calibri"/>
                <a:cs typeface="Calibri"/>
              </a:rPr>
              <a:t>connection</a:t>
            </a:r>
            <a:r>
              <a:rPr lang="en-GB" sz="4000" spc="140" dirty="0">
                <a:solidFill>
                  <a:srgbClr val="0F0D12"/>
                </a:solidFill>
                <a:latin typeface="Calibri"/>
                <a:cs typeface="Calibri"/>
              </a:rPr>
              <a:t> </a:t>
            </a:r>
            <a:r>
              <a:rPr lang="en-GB" sz="4000" spc="254" dirty="0">
                <a:solidFill>
                  <a:srgbClr val="0F0D12"/>
                </a:solidFill>
                <a:latin typeface="Calibri"/>
                <a:cs typeface="Calibri"/>
              </a:rPr>
              <a:t>is</a:t>
            </a:r>
            <a:r>
              <a:rPr lang="en-GB" sz="4000" spc="135" dirty="0">
                <a:solidFill>
                  <a:srgbClr val="0F0D12"/>
                </a:solidFill>
                <a:latin typeface="Calibri"/>
                <a:cs typeface="Calibri"/>
              </a:rPr>
              <a:t> </a:t>
            </a:r>
            <a:r>
              <a:rPr lang="en-GB" sz="4000" spc="320" dirty="0">
                <a:solidFill>
                  <a:srgbClr val="0F0D12"/>
                </a:solidFill>
                <a:latin typeface="Calibri"/>
                <a:cs typeface="Calibri"/>
              </a:rPr>
              <a:t>also</a:t>
            </a:r>
            <a:r>
              <a:rPr lang="en-GB" sz="4000" spc="140" dirty="0">
                <a:solidFill>
                  <a:srgbClr val="0F0D12"/>
                </a:solidFill>
                <a:latin typeface="Calibri"/>
                <a:cs typeface="Calibri"/>
              </a:rPr>
              <a:t> </a:t>
            </a:r>
            <a:r>
              <a:rPr lang="en-GB" sz="4000" spc="355" dirty="0">
                <a:solidFill>
                  <a:srgbClr val="0F0D12"/>
                </a:solidFill>
                <a:latin typeface="Calibri"/>
                <a:cs typeface="Calibri"/>
              </a:rPr>
              <a:t>called </a:t>
            </a:r>
            <a:r>
              <a:rPr lang="en-GB" sz="4000" spc="335" dirty="0">
                <a:solidFill>
                  <a:srgbClr val="0F0D12"/>
                </a:solidFill>
                <a:latin typeface="Calibri"/>
                <a:cs typeface="Calibri"/>
              </a:rPr>
              <a:t>“Skip</a:t>
            </a:r>
            <a:r>
              <a:rPr lang="en-GB" sz="4000" spc="145" dirty="0">
                <a:solidFill>
                  <a:srgbClr val="0F0D12"/>
                </a:solidFill>
                <a:latin typeface="Calibri"/>
                <a:cs typeface="Calibri"/>
              </a:rPr>
              <a:t> </a:t>
            </a:r>
            <a:r>
              <a:rPr lang="en-GB" sz="4000" spc="315" dirty="0">
                <a:solidFill>
                  <a:srgbClr val="0F0D12"/>
                </a:solidFill>
                <a:latin typeface="Calibri"/>
                <a:cs typeface="Calibri"/>
              </a:rPr>
              <a:t>connection”.</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9">
            <a:extLst>
              <a:ext uri="{FF2B5EF4-FFF2-40B4-BE49-F238E27FC236}">
                <a16:creationId xmlns:a16="http://schemas.microsoft.com/office/drawing/2014/main" id="{F07482CC-9B44-B6BB-8606-63E3A77A72C5}"/>
              </a:ext>
            </a:extLst>
          </p:cNvPr>
          <p:cNvPicPr/>
          <p:nvPr/>
        </p:nvPicPr>
        <p:blipFill>
          <a:blip r:embed="rId2" cstate="print"/>
          <a:stretch>
            <a:fillRect/>
          </a:stretch>
        </p:blipFill>
        <p:spPr>
          <a:xfrm>
            <a:off x="12066537" y="3195751"/>
            <a:ext cx="6221463" cy="4352901"/>
          </a:xfrm>
          <a:prstGeom prst="rect">
            <a:avLst/>
          </a:prstGeom>
        </p:spPr>
      </p:pic>
    </p:spTree>
    <p:extLst>
      <p:ext uri="{BB962C8B-B14F-4D97-AF65-F5344CB8AC3E}">
        <p14:creationId xmlns:p14="http://schemas.microsoft.com/office/powerpoint/2010/main" val="1564495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dirty="0"/>
              <a:t>Deeper </a:t>
            </a:r>
            <a:r>
              <a:rPr lang="en-GB" spc="-10" dirty="0" err="1"/>
              <a:t>ResNet</a:t>
            </a:r>
            <a:endParaRPr lang="en-GB" spc="-10" dirty="0"/>
          </a:p>
        </p:txBody>
      </p:sp>
      <p:sp>
        <p:nvSpPr>
          <p:cNvPr id="6" name="object 6"/>
          <p:cNvSpPr txBox="1"/>
          <p:nvPr/>
        </p:nvSpPr>
        <p:spPr>
          <a:xfrm>
            <a:off x="340812" y="2628900"/>
            <a:ext cx="7362190" cy="2687402"/>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90" dirty="0">
                <a:solidFill>
                  <a:srgbClr val="0F0D12"/>
                </a:solidFill>
                <a:latin typeface="Calibri"/>
                <a:cs typeface="Calibri"/>
              </a:rPr>
              <a:t>They</a:t>
            </a:r>
            <a:r>
              <a:rPr lang="en-GB" sz="4000" spc="145" dirty="0">
                <a:solidFill>
                  <a:srgbClr val="0F0D12"/>
                </a:solidFill>
                <a:latin typeface="Calibri"/>
                <a:cs typeface="Calibri"/>
              </a:rPr>
              <a:t> </a:t>
            </a:r>
            <a:r>
              <a:rPr lang="en-GB" sz="4000" spc="330" dirty="0">
                <a:solidFill>
                  <a:srgbClr val="0F0D12"/>
                </a:solidFill>
                <a:latin typeface="Calibri"/>
                <a:cs typeface="Calibri"/>
              </a:rPr>
              <a:t>are</a:t>
            </a:r>
            <a:r>
              <a:rPr lang="en-GB" sz="4000" spc="145" dirty="0">
                <a:solidFill>
                  <a:srgbClr val="0F0D12"/>
                </a:solidFill>
                <a:latin typeface="Calibri"/>
                <a:cs typeface="Calibri"/>
              </a:rPr>
              <a:t> </a:t>
            </a:r>
            <a:r>
              <a:rPr lang="en-GB" sz="4000" spc="310" dirty="0">
                <a:solidFill>
                  <a:srgbClr val="0F0D12"/>
                </a:solidFill>
                <a:latin typeface="Calibri"/>
                <a:cs typeface="Calibri"/>
              </a:rPr>
              <a:t>very</a:t>
            </a:r>
            <a:r>
              <a:rPr lang="en-GB" sz="4000" spc="145" dirty="0">
                <a:solidFill>
                  <a:srgbClr val="0F0D12"/>
                </a:solidFill>
                <a:latin typeface="Calibri"/>
                <a:cs typeface="Calibri"/>
              </a:rPr>
              <a:t> </a:t>
            </a:r>
            <a:r>
              <a:rPr lang="en-GB" sz="4000" spc="335" dirty="0">
                <a:solidFill>
                  <a:srgbClr val="0F0D12"/>
                </a:solidFill>
                <a:latin typeface="Calibri"/>
                <a:cs typeface="Calibri"/>
              </a:rPr>
              <a:t>similar</a:t>
            </a:r>
            <a:r>
              <a:rPr lang="en-GB" sz="4000" spc="150" dirty="0">
                <a:solidFill>
                  <a:srgbClr val="0F0D12"/>
                </a:solidFill>
                <a:latin typeface="Calibri"/>
                <a:cs typeface="Calibri"/>
              </a:rPr>
              <a:t> </a:t>
            </a:r>
            <a:r>
              <a:rPr lang="en-GB" sz="4000" spc="280" dirty="0">
                <a:solidFill>
                  <a:srgbClr val="0F0D12"/>
                </a:solidFill>
                <a:latin typeface="Calibri"/>
                <a:cs typeface="Calibri"/>
              </a:rPr>
              <a:t>to </a:t>
            </a:r>
            <a:r>
              <a:rPr lang="en-GB" sz="4000" spc="470" dirty="0">
                <a:solidFill>
                  <a:srgbClr val="0F0D12"/>
                </a:solidFill>
                <a:latin typeface="Calibri"/>
                <a:cs typeface="Calibri"/>
              </a:rPr>
              <a:t>each</a:t>
            </a:r>
            <a:r>
              <a:rPr lang="en-GB" sz="4000" spc="140" dirty="0">
                <a:solidFill>
                  <a:srgbClr val="0F0D12"/>
                </a:solidFill>
                <a:latin typeface="Calibri"/>
                <a:cs typeface="Calibri"/>
              </a:rPr>
              <a:t> </a:t>
            </a:r>
            <a:r>
              <a:rPr lang="en-GB" sz="4000" spc="350" dirty="0">
                <a:solidFill>
                  <a:srgbClr val="0F0D12"/>
                </a:solidFill>
                <a:latin typeface="Calibri"/>
                <a:cs typeface="Calibri"/>
              </a:rPr>
              <a:t>other</a:t>
            </a:r>
            <a:r>
              <a:rPr lang="en-GB" sz="4000" spc="140" dirty="0">
                <a:solidFill>
                  <a:srgbClr val="0F0D12"/>
                </a:solidFill>
                <a:latin typeface="Calibri"/>
                <a:cs typeface="Calibri"/>
              </a:rPr>
              <a:t> </a:t>
            </a:r>
            <a:r>
              <a:rPr lang="en-GB" sz="4000" spc="415" dirty="0">
                <a:solidFill>
                  <a:srgbClr val="0F0D12"/>
                </a:solidFill>
                <a:latin typeface="Calibri"/>
                <a:cs typeface="Calibri"/>
              </a:rPr>
              <a:t>except</a:t>
            </a:r>
            <a:r>
              <a:rPr lang="en-GB" sz="4000" spc="140" dirty="0">
                <a:solidFill>
                  <a:srgbClr val="0F0D12"/>
                </a:solidFill>
                <a:latin typeface="Calibri"/>
                <a:cs typeface="Calibri"/>
              </a:rPr>
              <a:t> </a:t>
            </a:r>
            <a:r>
              <a:rPr lang="en-GB" sz="4000" spc="200" dirty="0">
                <a:solidFill>
                  <a:srgbClr val="0F0D12"/>
                </a:solidFill>
                <a:latin typeface="Calibri"/>
                <a:cs typeface="Calibri"/>
              </a:rPr>
              <a:t>for </a:t>
            </a:r>
            <a:r>
              <a:rPr lang="en-GB" sz="4000" spc="400" dirty="0">
                <a:solidFill>
                  <a:srgbClr val="0F0D12"/>
                </a:solidFill>
                <a:latin typeface="Calibri"/>
                <a:cs typeface="Calibri"/>
              </a:rPr>
              <a:t>the</a:t>
            </a:r>
            <a:r>
              <a:rPr lang="en-GB" sz="4000" spc="135" dirty="0">
                <a:solidFill>
                  <a:srgbClr val="0F0D12"/>
                </a:solidFill>
                <a:latin typeface="Calibri"/>
                <a:cs typeface="Calibri"/>
              </a:rPr>
              <a:t> </a:t>
            </a:r>
            <a:r>
              <a:rPr lang="en-GB" sz="4000" spc="405" dirty="0">
                <a:solidFill>
                  <a:srgbClr val="0F0D12"/>
                </a:solidFill>
                <a:latin typeface="Calibri"/>
                <a:cs typeface="Calibri"/>
              </a:rPr>
              <a:t>skip</a:t>
            </a:r>
            <a:r>
              <a:rPr lang="en-GB" sz="4000" spc="140" dirty="0">
                <a:solidFill>
                  <a:srgbClr val="0F0D12"/>
                </a:solidFill>
                <a:latin typeface="Calibri"/>
                <a:cs typeface="Calibri"/>
              </a:rPr>
              <a:t> </a:t>
            </a:r>
            <a:r>
              <a:rPr lang="en-GB" sz="4000" spc="405" dirty="0">
                <a:solidFill>
                  <a:srgbClr val="0F0D12"/>
                </a:solidFill>
                <a:latin typeface="Calibri"/>
                <a:cs typeface="Calibri"/>
              </a:rPr>
              <a:t>connections </a:t>
            </a:r>
            <a:r>
              <a:rPr lang="en-GB" sz="4000" spc="245" dirty="0">
                <a:solidFill>
                  <a:srgbClr val="0F0D12"/>
                </a:solidFill>
                <a:latin typeface="Calibri"/>
                <a:cs typeface="Calibri"/>
              </a:rPr>
              <a:t>part.</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grpSp>
        <p:nvGrpSpPr>
          <p:cNvPr id="2" name="object 4">
            <a:extLst>
              <a:ext uri="{FF2B5EF4-FFF2-40B4-BE49-F238E27FC236}">
                <a16:creationId xmlns:a16="http://schemas.microsoft.com/office/drawing/2014/main" id="{A22E90F9-78A4-934C-97A6-2940391F4923}"/>
              </a:ext>
            </a:extLst>
          </p:cNvPr>
          <p:cNvGrpSpPr/>
          <p:nvPr/>
        </p:nvGrpSpPr>
        <p:grpSpPr>
          <a:xfrm>
            <a:off x="8002910" y="18435"/>
            <a:ext cx="10285090" cy="9863726"/>
            <a:chOff x="7237090" y="423274"/>
            <a:chExt cx="11049000" cy="9864090"/>
          </a:xfrm>
        </p:grpSpPr>
        <p:sp>
          <p:nvSpPr>
            <p:cNvPr id="5" name="object 5">
              <a:extLst>
                <a:ext uri="{FF2B5EF4-FFF2-40B4-BE49-F238E27FC236}">
                  <a16:creationId xmlns:a16="http://schemas.microsoft.com/office/drawing/2014/main" id="{C9EDC565-8D28-4E47-31D3-187F50615199}"/>
                </a:ext>
              </a:extLst>
            </p:cNvPr>
            <p:cNvSpPr/>
            <p:nvPr/>
          </p:nvSpPr>
          <p:spPr>
            <a:xfrm>
              <a:off x="17138438" y="9380372"/>
              <a:ext cx="304800" cy="304800"/>
            </a:xfrm>
            <a:custGeom>
              <a:avLst/>
              <a:gdLst/>
              <a:ahLst/>
              <a:cxnLst/>
              <a:rect l="l" t="t" r="r" b="b"/>
              <a:pathLst>
                <a:path w="304800" h="304800">
                  <a:moveTo>
                    <a:pt x="5524" y="159448"/>
                  </a:moveTo>
                  <a:lnTo>
                    <a:pt x="1428" y="158305"/>
                  </a:lnTo>
                  <a:lnTo>
                    <a:pt x="437" y="157016"/>
                  </a:lnTo>
                  <a:lnTo>
                    <a:pt x="0" y="154304"/>
                  </a:lnTo>
                  <a:lnTo>
                    <a:pt x="7868" y="105540"/>
                  </a:lnTo>
                  <a:lnTo>
                    <a:pt x="29777" y="63182"/>
                  </a:lnTo>
                  <a:lnTo>
                    <a:pt x="63182" y="29777"/>
                  </a:lnTo>
                  <a:lnTo>
                    <a:pt x="105539" y="7868"/>
                  </a:lnTo>
                  <a:lnTo>
                    <a:pt x="154304" y="0"/>
                  </a:lnTo>
                  <a:lnTo>
                    <a:pt x="154304" y="9524"/>
                  </a:lnTo>
                  <a:lnTo>
                    <a:pt x="108542" y="16905"/>
                  </a:lnTo>
                  <a:lnTo>
                    <a:pt x="68798" y="37458"/>
                  </a:lnTo>
                  <a:lnTo>
                    <a:pt x="37458" y="68798"/>
                  </a:lnTo>
                  <a:lnTo>
                    <a:pt x="16905" y="108542"/>
                  </a:lnTo>
                  <a:lnTo>
                    <a:pt x="10354" y="149161"/>
                  </a:lnTo>
                  <a:lnTo>
                    <a:pt x="4000" y="149161"/>
                  </a:lnTo>
                  <a:lnTo>
                    <a:pt x="1857" y="149971"/>
                  </a:lnTo>
                  <a:lnTo>
                    <a:pt x="714" y="151780"/>
                  </a:lnTo>
                  <a:lnTo>
                    <a:pt x="8810" y="156829"/>
                  </a:lnTo>
                  <a:lnTo>
                    <a:pt x="7667" y="158638"/>
                  </a:lnTo>
                  <a:lnTo>
                    <a:pt x="5524" y="159448"/>
                  </a:lnTo>
                  <a:close/>
                </a:path>
                <a:path w="304800" h="304800">
                  <a:moveTo>
                    <a:pt x="206372" y="299084"/>
                  </a:moveTo>
                  <a:lnTo>
                    <a:pt x="154257" y="299084"/>
                  </a:lnTo>
                  <a:lnTo>
                    <a:pt x="200019" y="291704"/>
                  </a:lnTo>
                  <a:lnTo>
                    <a:pt x="239763" y="271151"/>
                  </a:lnTo>
                  <a:lnTo>
                    <a:pt x="271103" y="239811"/>
                  </a:lnTo>
                  <a:lnTo>
                    <a:pt x="291656" y="200067"/>
                  </a:lnTo>
                  <a:lnTo>
                    <a:pt x="299037" y="154304"/>
                  </a:lnTo>
                  <a:lnTo>
                    <a:pt x="291697" y="108542"/>
                  </a:lnTo>
                  <a:lnTo>
                    <a:pt x="271161" y="68798"/>
                  </a:lnTo>
                  <a:lnTo>
                    <a:pt x="239821" y="37458"/>
                  </a:lnTo>
                  <a:lnTo>
                    <a:pt x="200071" y="16905"/>
                  </a:lnTo>
                  <a:lnTo>
                    <a:pt x="154304" y="9524"/>
                  </a:lnTo>
                  <a:lnTo>
                    <a:pt x="154304" y="0"/>
                  </a:lnTo>
                  <a:lnTo>
                    <a:pt x="203088" y="7868"/>
                  </a:lnTo>
                  <a:lnTo>
                    <a:pt x="245447" y="29777"/>
                  </a:lnTo>
                  <a:lnTo>
                    <a:pt x="278846" y="63182"/>
                  </a:lnTo>
                  <a:lnTo>
                    <a:pt x="300746" y="105540"/>
                  </a:lnTo>
                  <a:lnTo>
                    <a:pt x="304799" y="130678"/>
                  </a:lnTo>
                  <a:lnTo>
                    <a:pt x="304799" y="177933"/>
                  </a:lnTo>
                  <a:lnTo>
                    <a:pt x="300736" y="203093"/>
                  </a:lnTo>
                  <a:lnTo>
                    <a:pt x="278825" y="245464"/>
                  </a:lnTo>
                  <a:lnTo>
                    <a:pt x="245421" y="278877"/>
                  </a:lnTo>
                  <a:lnTo>
                    <a:pt x="206372" y="299084"/>
                  </a:lnTo>
                  <a:close/>
                </a:path>
                <a:path w="304800" h="304800">
                  <a:moveTo>
                    <a:pt x="10306" y="159448"/>
                  </a:moveTo>
                  <a:lnTo>
                    <a:pt x="5524" y="159448"/>
                  </a:lnTo>
                  <a:lnTo>
                    <a:pt x="7667" y="158638"/>
                  </a:lnTo>
                  <a:lnTo>
                    <a:pt x="8810" y="156829"/>
                  </a:lnTo>
                  <a:lnTo>
                    <a:pt x="714" y="151780"/>
                  </a:lnTo>
                  <a:lnTo>
                    <a:pt x="1857" y="149971"/>
                  </a:lnTo>
                  <a:lnTo>
                    <a:pt x="4000" y="149161"/>
                  </a:lnTo>
                  <a:lnTo>
                    <a:pt x="8096" y="150304"/>
                  </a:lnTo>
                  <a:lnTo>
                    <a:pt x="9477" y="152209"/>
                  </a:lnTo>
                  <a:lnTo>
                    <a:pt x="9477" y="154305"/>
                  </a:lnTo>
                  <a:lnTo>
                    <a:pt x="10306" y="159448"/>
                  </a:lnTo>
                  <a:close/>
                </a:path>
                <a:path w="304800" h="304800">
                  <a:moveTo>
                    <a:pt x="9524" y="154304"/>
                  </a:moveTo>
                  <a:lnTo>
                    <a:pt x="9477" y="152209"/>
                  </a:lnTo>
                  <a:lnTo>
                    <a:pt x="8096" y="150304"/>
                  </a:lnTo>
                  <a:lnTo>
                    <a:pt x="4000" y="149161"/>
                  </a:lnTo>
                  <a:lnTo>
                    <a:pt x="10354" y="149161"/>
                  </a:lnTo>
                  <a:lnTo>
                    <a:pt x="9524" y="154304"/>
                  </a:lnTo>
                  <a:close/>
                </a:path>
                <a:path w="304800" h="304800">
                  <a:moveTo>
                    <a:pt x="437" y="157016"/>
                  </a:moveTo>
                  <a:lnTo>
                    <a:pt x="0" y="156448"/>
                  </a:lnTo>
                  <a:lnTo>
                    <a:pt x="0" y="154305"/>
                  </a:lnTo>
                  <a:lnTo>
                    <a:pt x="437" y="157016"/>
                  </a:lnTo>
                  <a:close/>
                </a:path>
                <a:path w="304800" h="304800">
                  <a:moveTo>
                    <a:pt x="154304" y="304799"/>
                  </a:moveTo>
                  <a:lnTo>
                    <a:pt x="130395" y="304799"/>
                  </a:lnTo>
                  <a:lnTo>
                    <a:pt x="105531" y="300784"/>
                  </a:lnTo>
                  <a:lnTo>
                    <a:pt x="63168" y="278863"/>
                  </a:lnTo>
                  <a:lnTo>
                    <a:pt x="29766" y="245444"/>
                  </a:lnTo>
                  <a:lnTo>
                    <a:pt x="7865" y="203075"/>
                  </a:lnTo>
                  <a:lnTo>
                    <a:pt x="437" y="157016"/>
                  </a:lnTo>
                  <a:lnTo>
                    <a:pt x="1428" y="158305"/>
                  </a:lnTo>
                  <a:lnTo>
                    <a:pt x="5524" y="159448"/>
                  </a:lnTo>
                  <a:lnTo>
                    <a:pt x="10306" y="159448"/>
                  </a:lnTo>
                  <a:lnTo>
                    <a:pt x="16857" y="200067"/>
                  </a:lnTo>
                  <a:lnTo>
                    <a:pt x="37410" y="239811"/>
                  </a:lnTo>
                  <a:lnTo>
                    <a:pt x="68750" y="271151"/>
                  </a:lnTo>
                  <a:lnTo>
                    <a:pt x="108494" y="291704"/>
                  </a:lnTo>
                  <a:lnTo>
                    <a:pt x="154257" y="299084"/>
                  </a:lnTo>
                  <a:lnTo>
                    <a:pt x="206372" y="299084"/>
                  </a:lnTo>
                  <a:lnTo>
                    <a:pt x="203059" y="300789"/>
                  </a:lnTo>
                  <a:lnTo>
                    <a:pt x="183813" y="303895"/>
                  </a:lnTo>
                  <a:lnTo>
                    <a:pt x="154304" y="303895"/>
                  </a:lnTo>
                  <a:lnTo>
                    <a:pt x="154304" y="304799"/>
                  </a:lnTo>
                  <a:close/>
                </a:path>
                <a:path w="304800" h="304800">
                  <a:moveTo>
                    <a:pt x="178209" y="304799"/>
                  </a:moveTo>
                  <a:lnTo>
                    <a:pt x="154304" y="304799"/>
                  </a:lnTo>
                  <a:lnTo>
                    <a:pt x="154304" y="303895"/>
                  </a:lnTo>
                  <a:lnTo>
                    <a:pt x="183813" y="303895"/>
                  </a:lnTo>
                  <a:lnTo>
                    <a:pt x="178209" y="304799"/>
                  </a:lnTo>
                  <a:close/>
                </a:path>
              </a:pathLst>
            </a:custGeom>
            <a:solidFill>
              <a:srgbClr val="A6B9CC"/>
            </a:solidFill>
          </p:spPr>
          <p:txBody>
            <a:bodyPr wrap="square" lIns="0" tIns="0" rIns="0" bIns="0" rtlCol="0"/>
            <a:lstStyle/>
            <a:p>
              <a:endParaRPr/>
            </a:p>
          </p:txBody>
        </p:sp>
        <p:pic>
          <p:nvPicPr>
            <p:cNvPr id="8" name="object 6">
              <a:extLst>
                <a:ext uri="{FF2B5EF4-FFF2-40B4-BE49-F238E27FC236}">
                  <a16:creationId xmlns:a16="http://schemas.microsoft.com/office/drawing/2014/main" id="{DF004894-9BB4-3AE8-D402-5BDA40FBCE45}"/>
                </a:ext>
              </a:extLst>
            </p:cNvPr>
            <p:cNvPicPr/>
            <p:nvPr/>
          </p:nvPicPr>
          <p:blipFill>
            <a:blip r:embed="rId2" cstate="print"/>
            <a:stretch>
              <a:fillRect/>
            </a:stretch>
          </p:blipFill>
          <p:spPr>
            <a:xfrm>
              <a:off x="7237090" y="423274"/>
              <a:ext cx="11049000" cy="9863725"/>
            </a:xfrm>
            <a:prstGeom prst="rect">
              <a:avLst/>
            </a:prstGeom>
          </p:spPr>
        </p:pic>
      </p:grpSp>
    </p:spTree>
    <p:extLst>
      <p:ext uri="{BB962C8B-B14F-4D97-AF65-F5344CB8AC3E}">
        <p14:creationId xmlns:p14="http://schemas.microsoft.com/office/powerpoint/2010/main" val="50271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452995" cy="981710"/>
          </a:xfrm>
          <a:prstGeom prst="rect">
            <a:avLst/>
          </a:prstGeom>
        </p:spPr>
        <p:txBody>
          <a:bodyPr vert="horz" wrap="square" lIns="0" tIns="12700" rIns="0" bIns="0" rtlCol="0">
            <a:spAutoFit/>
          </a:bodyPr>
          <a:lstStyle/>
          <a:p>
            <a:pPr marL="12700">
              <a:lnSpc>
                <a:spcPct val="100000"/>
              </a:lnSpc>
              <a:spcBef>
                <a:spcPts val="100"/>
              </a:spcBef>
              <a:tabLst>
                <a:tab pos="2101850" algn="l"/>
                <a:tab pos="2946400" algn="l"/>
              </a:tabLst>
            </a:pPr>
            <a:r>
              <a:rPr lang="en-GB" sz="6300" b="0" spc="-20" dirty="0">
                <a:latin typeface="Arial" panose="020B0604020202020204"/>
                <a:cs typeface="Arial" panose="020B0604020202020204"/>
              </a:rPr>
              <a:t>Problem Statement:</a:t>
            </a:r>
            <a:endParaRPr lang="en-GB" sz="6300">
              <a:latin typeface="Arial" panose="020B0604020202020204"/>
              <a:cs typeface="Arial" panose="020B0604020202020204"/>
            </a:endParaRPr>
          </a:p>
        </p:txBody>
      </p:sp>
      <p:sp>
        <p:nvSpPr>
          <p:cNvPr id="7" name="object 7"/>
          <p:cNvSpPr txBox="1"/>
          <p:nvPr/>
        </p:nvSpPr>
        <p:spPr>
          <a:xfrm>
            <a:off x="608965" y="2011045"/>
            <a:ext cx="12717780" cy="9271000"/>
          </a:xfrm>
          <a:prstGeom prst="rect">
            <a:avLst/>
          </a:prstGeom>
        </p:spPr>
        <p:txBody>
          <a:bodyPr vert="horz" wrap="square" lIns="0" tIns="12065" rIns="0" bIns="0" rtlCol="0">
            <a:spAutoFit/>
          </a:bodyPr>
          <a:lstStyle/>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dirty="0">
                <a:latin typeface="Bahnschrift Light" panose="020B0502040204020203" pitchFamily="34" charset="0"/>
                <a:cs typeface="Bahnschrift Light" panose="020B0502040204020203" pitchFamily="34" charset="0"/>
              </a:rPr>
              <a:t>Pneumonia is a disease that spreads quickly and poses a serious risk to the health and well-being of its victims. An accurate biomedical diagnosis of pneumonia necessitates the use of various diagnostic tools and the evaluation of various clinical features, all of which are hindered by the lack of available experts and tools.</a:t>
            </a: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lang="en-GB" altLang="" sz="3350" dirty="0">
                <a:latin typeface="Bahnschrift Light" panose="020B0502040204020203" pitchFamily="34" charset="0"/>
                <a:cs typeface="Bahnschrift Light" panose="020B0502040204020203" pitchFamily="34" charset="0"/>
              </a:rPr>
              <a:t>The main objective behind this project is to solve a complex process of detecting pneumonia and to provide a simple and faster approach in the field of medicine.</a:t>
            </a: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9" name="object 9"/>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700328" y="0"/>
            <a:ext cx="4587670" cy="102361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1071428" y="2095500"/>
            <a:ext cx="15123160" cy="1764073"/>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65" dirty="0">
                <a:solidFill>
                  <a:srgbClr val="0F0D12"/>
                </a:solidFill>
                <a:latin typeface="Calibri"/>
                <a:cs typeface="Calibri"/>
              </a:rPr>
              <a:t>There</a:t>
            </a:r>
            <a:r>
              <a:rPr lang="en-GB" sz="4000" spc="130" dirty="0">
                <a:solidFill>
                  <a:srgbClr val="0F0D12"/>
                </a:solidFill>
                <a:latin typeface="Calibri"/>
                <a:cs typeface="Calibri"/>
              </a:rPr>
              <a:t> </a:t>
            </a:r>
            <a:r>
              <a:rPr lang="en-GB" sz="4000" spc="254" dirty="0">
                <a:solidFill>
                  <a:srgbClr val="0F0D12"/>
                </a:solidFill>
                <a:latin typeface="Calibri"/>
                <a:cs typeface="Calibri"/>
              </a:rPr>
              <a:t>is</a:t>
            </a:r>
            <a:r>
              <a:rPr lang="en-GB" sz="4000" spc="135" dirty="0">
                <a:solidFill>
                  <a:srgbClr val="0F0D12"/>
                </a:solidFill>
                <a:latin typeface="Calibri"/>
                <a:cs typeface="Calibri"/>
              </a:rPr>
              <a:t> </a:t>
            </a:r>
            <a:r>
              <a:rPr lang="en-GB" sz="4000" spc="390" dirty="0">
                <a:solidFill>
                  <a:srgbClr val="0F0D12"/>
                </a:solidFill>
                <a:latin typeface="Calibri"/>
                <a:cs typeface="Calibri"/>
              </a:rPr>
              <a:t>not</a:t>
            </a:r>
            <a:r>
              <a:rPr lang="en-GB" sz="4000" spc="135" dirty="0">
                <a:solidFill>
                  <a:srgbClr val="0F0D12"/>
                </a:solidFill>
                <a:latin typeface="Calibri"/>
                <a:cs typeface="Calibri"/>
              </a:rPr>
              <a:t> </a:t>
            </a:r>
            <a:r>
              <a:rPr lang="en-GB" sz="4000" spc="645" dirty="0">
                <a:solidFill>
                  <a:srgbClr val="0F0D12"/>
                </a:solidFill>
                <a:latin typeface="Calibri"/>
                <a:cs typeface="Calibri"/>
              </a:rPr>
              <a:t>much</a:t>
            </a:r>
            <a:r>
              <a:rPr lang="en-GB" sz="4000" spc="135" dirty="0">
                <a:solidFill>
                  <a:srgbClr val="0F0D12"/>
                </a:solidFill>
                <a:latin typeface="Calibri"/>
                <a:cs typeface="Calibri"/>
              </a:rPr>
              <a:t> </a:t>
            </a:r>
            <a:r>
              <a:rPr lang="en-GB" sz="4000" spc="340" dirty="0">
                <a:solidFill>
                  <a:srgbClr val="0F0D12"/>
                </a:solidFill>
                <a:latin typeface="Calibri"/>
                <a:cs typeface="Calibri"/>
              </a:rPr>
              <a:t>difference</a:t>
            </a:r>
            <a:r>
              <a:rPr lang="en-GB" sz="4000" spc="135" dirty="0">
                <a:solidFill>
                  <a:srgbClr val="0F0D12"/>
                </a:solidFill>
                <a:latin typeface="Calibri"/>
                <a:cs typeface="Calibri"/>
              </a:rPr>
              <a:t> </a:t>
            </a:r>
            <a:r>
              <a:rPr lang="en-GB" sz="4000" spc="345" dirty="0">
                <a:solidFill>
                  <a:srgbClr val="0F0D12"/>
                </a:solidFill>
                <a:latin typeface="Calibri"/>
                <a:cs typeface="Calibri"/>
              </a:rPr>
              <a:t>in</a:t>
            </a:r>
            <a:r>
              <a:rPr lang="en-GB" sz="4000" spc="135" dirty="0">
                <a:solidFill>
                  <a:srgbClr val="0F0D12"/>
                </a:solidFill>
                <a:latin typeface="Calibri"/>
                <a:cs typeface="Calibri"/>
              </a:rPr>
              <a:t> </a:t>
            </a:r>
            <a:r>
              <a:rPr lang="en-GB" sz="4000" spc="330" dirty="0">
                <a:solidFill>
                  <a:srgbClr val="0F0D12"/>
                </a:solidFill>
                <a:latin typeface="Calibri"/>
                <a:cs typeface="Calibri"/>
              </a:rPr>
              <a:t>validation</a:t>
            </a:r>
            <a:r>
              <a:rPr lang="en-GB" sz="4000" spc="130" dirty="0">
                <a:solidFill>
                  <a:srgbClr val="0F0D12"/>
                </a:solidFill>
                <a:latin typeface="Calibri"/>
                <a:cs typeface="Calibri"/>
              </a:rPr>
              <a:t> </a:t>
            </a:r>
            <a:r>
              <a:rPr lang="en-GB" sz="4000" spc="280" dirty="0">
                <a:solidFill>
                  <a:srgbClr val="0F0D12"/>
                </a:solidFill>
                <a:latin typeface="Calibri"/>
                <a:cs typeface="Calibri"/>
              </a:rPr>
              <a:t>errors</a:t>
            </a:r>
            <a:r>
              <a:rPr lang="en-GB" sz="4000" spc="135" dirty="0">
                <a:solidFill>
                  <a:srgbClr val="0F0D12"/>
                </a:solidFill>
                <a:latin typeface="Calibri"/>
                <a:cs typeface="Calibri"/>
              </a:rPr>
              <a:t> </a:t>
            </a:r>
            <a:r>
              <a:rPr lang="en-GB" sz="4000" spc="240" dirty="0">
                <a:solidFill>
                  <a:srgbClr val="0F0D12"/>
                </a:solidFill>
                <a:latin typeface="Calibri"/>
                <a:cs typeface="Calibri"/>
              </a:rPr>
              <a:t>of</a:t>
            </a:r>
            <a:r>
              <a:rPr lang="en-GB" sz="4000" spc="135" dirty="0">
                <a:solidFill>
                  <a:srgbClr val="0F0D12"/>
                </a:solidFill>
                <a:latin typeface="Calibri"/>
                <a:cs typeface="Calibri"/>
              </a:rPr>
              <a:t> </a:t>
            </a:r>
            <a:r>
              <a:rPr lang="en-GB" sz="4000" spc="365" dirty="0">
                <a:solidFill>
                  <a:srgbClr val="0F0D12"/>
                </a:solidFill>
                <a:latin typeface="Calibri"/>
                <a:cs typeface="Calibri"/>
              </a:rPr>
              <a:t>plain</a:t>
            </a:r>
            <a:r>
              <a:rPr lang="en-GB" sz="4000" spc="135" dirty="0">
                <a:solidFill>
                  <a:srgbClr val="0F0D12"/>
                </a:solidFill>
                <a:latin typeface="Calibri"/>
                <a:cs typeface="Calibri"/>
              </a:rPr>
              <a:t> </a:t>
            </a:r>
            <a:r>
              <a:rPr lang="en-GB" sz="4000" dirty="0">
                <a:solidFill>
                  <a:srgbClr val="0F0D12"/>
                </a:solidFill>
                <a:latin typeface="Calibri"/>
                <a:cs typeface="Calibri"/>
              </a:rPr>
              <a:t>18</a:t>
            </a:r>
            <a:r>
              <a:rPr lang="en-GB" sz="4000" spc="135" dirty="0">
                <a:solidFill>
                  <a:srgbClr val="0F0D12"/>
                </a:solidFill>
                <a:latin typeface="Calibri"/>
                <a:cs typeface="Calibri"/>
              </a:rPr>
              <a:t> </a:t>
            </a:r>
            <a:r>
              <a:rPr lang="en-GB" sz="4000" spc="305" dirty="0">
                <a:solidFill>
                  <a:srgbClr val="0F0D12"/>
                </a:solidFill>
                <a:latin typeface="Calibri"/>
                <a:cs typeface="Calibri"/>
              </a:rPr>
              <a:t>layers</a:t>
            </a:r>
            <a:r>
              <a:rPr lang="en-GB" sz="4000" spc="135" dirty="0">
                <a:solidFill>
                  <a:srgbClr val="0F0D12"/>
                </a:solidFill>
                <a:latin typeface="Calibri"/>
                <a:cs typeface="Calibri"/>
              </a:rPr>
              <a:t> </a:t>
            </a:r>
            <a:r>
              <a:rPr lang="en-GB" sz="4000" spc="490" dirty="0">
                <a:solidFill>
                  <a:srgbClr val="0F0D12"/>
                </a:solidFill>
                <a:latin typeface="Calibri"/>
                <a:cs typeface="Calibri"/>
              </a:rPr>
              <a:t>and </a:t>
            </a:r>
            <a:r>
              <a:rPr lang="en-GB" sz="4000" spc="360" dirty="0" err="1">
                <a:solidFill>
                  <a:srgbClr val="0F0D12"/>
                </a:solidFill>
                <a:latin typeface="Calibri"/>
                <a:cs typeface="Calibri"/>
              </a:rPr>
              <a:t>ResNet</a:t>
            </a:r>
            <a:r>
              <a:rPr lang="en-GB" sz="4000" spc="130" dirty="0">
                <a:solidFill>
                  <a:srgbClr val="0F0D12"/>
                </a:solidFill>
                <a:latin typeface="Calibri"/>
                <a:cs typeface="Calibri"/>
              </a:rPr>
              <a:t> </a:t>
            </a:r>
            <a:r>
              <a:rPr lang="en-GB" sz="4000" spc="-25" dirty="0">
                <a:solidFill>
                  <a:srgbClr val="0F0D12"/>
                </a:solidFill>
                <a:latin typeface="Calibri"/>
                <a:cs typeface="Calibri"/>
              </a:rPr>
              <a:t>18.</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4">
            <a:extLst>
              <a:ext uri="{FF2B5EF4-FFF2-40B4-BE49-F238E27FC236}">
                <a16:creationId xmlns:a16="http://schemas.microsoft.com/office/drawing/2014/main" id="{E992C85A-1B73-316B-BBB6-771208F33A55}"/>
              </a:ext>
            </a:extLst>
          </p:cNvPr>
          <p:cNvPicPr/>
          <p:nvPr/>
        </p:nvPicPr>
        <p:blipFill>
          <a:blip r:embed="rId2" cstate="print"/>
          <a:stretch>
            <a:fillRect/>
          </a:stretch>
        </p:blipFill>
        <p:spPr>
          <a:xfrm>
            <a:off x="12033" y="4581526"/>
            <a:ext cx="18287999" cy="5705474"/>
          </a:xfrm>
          <a:prstGeom prst="rect">
            <a:avLst/>
          </a:prstGeom>
        </p:spPr>
      </p:pic>
    </p:spTree>
    <p:extLst>
      <p:ext uri="{BB962C8B-B14F-4D97-AF65-F5344CB8AC3E}">
        <p14:creationId xmlns:p14="http://schemas.microsoft.com/office/powerpoint/2010/main" val="2377809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1071428" y="2095500"/>
            <a:ext cx="15123160" cy="1764073"/>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60" dirty="0">
                <a:solidFill>
                  <a:srgbClr val="0F0D12"/>
                </a:solidFill>
                <a:latin typeface="Calibri"/>
                <a:cs typeface="Calibri"/>
              </a:rPr>
              <a:t>Difference</a:t>
            </a:r>
            <a:r>
              <a:rPr lang="en-GB" sz="4000" spc="140" dirty="0">
                <a:solidFill>
                  <a:srgbClr val="0F0D12"/>
                </a:solidFill>
                <a:latin typeface="Calibri"/>
                <a:cs typeface="Calibri"/>
              </a:rPr>
              <a:t> </a:t>
            </a:r>
            <a:r>
              <a:rPr lang="en-GB" sz="4000" spc="310" dirty="0">
                <a:solidFill>
                  <a:srgbClr val="0F0D12"/>
                </a:solidFill>
                <a:latin typeface="Calibri"/>
                <a:cs typeface="Calibri"/>
              </a:rPr>
              <a:t>starts</a:t>
            </a:r>
            <a:r>
              <a:rPr lang="en-GB" sz="4000" spc="140" dirty="0">
                <a:solidFill>
                  <a:srgbClr val="0F0D12"/>
                </a:solidFill>
                <a:latin typeface="Calibri"/>
                <a:cs typeface="Calibri"/>
              </a:rPr>
              <a:t> </a:t>
            </a:r>
            <a:r>
              <a:rPr lang="en-GB" sz="4000" spc="475" dirty="0">
                <a:solidFill>
                  <a:srgbClr val="0F0D12"/>
                </a:solidFill>
                <a:latin typeface="Calibri"/>
                <a:cs typeface="Calibri"/>
              </a:rPr>
              <a:t>showing</a:t>
            </a:r>
            <a:r>
              <a:rPr lang="en-GB" sz="4000" spc="145" dirty="0">
                <a:solidFill>
                  <a:srgbClr val="0F0D12"/>
                </a:solidFill>
                <a:latin typeface="Calibri"/>
                <a:cs typeface="Calibri"/>
              </a:rPr>
              <a:t> </a:t>
            </a:r>
            <a:r>
              <a:rPr lang="en-GB" sz="4000" spc="560" dirty="0">
                <a:solidFill>
                  <a:srgbClr val="0F0D12"/>
                </a:solidFill>
                <a:latin typeface="Calibri"/>
                <a:cs typeface="Calibri"/>
              </a:rPr>
              <a:t>up</a:t>
            </a:r>
            <a:r>
              <a:rPr lang="en-GB" sz="4000" spc="140" dirty="0">
                <a:solidFill>
                  <a:srgbClr val="0F0D12"/>
                </a:solidFill>
                <a:latin typeface="Calibri"/>
                <a:cs typeface="Calibri"/>
              </a:rPr>
              <a:t> </a:t>
            </a:r>
            <a:r>
              <a:rPr lang="en-GB" sz="4000" spc="520" dirty="0">
                <a:solidFill>
                  <a:srgbClr val="0F0D12"/>
                </a:solidFill>
                <a:latin typeface="Calibri"/>
                <a:cs typeface="Calibri"/>
              </a:rPr>
              <a:t>when</a:t>
            </a:r>
            <a:r>
              <a:rPr lang="en-GB" sz="4000" spc="145" dirty="0">
                <a:solidFill>
                  <a:srgbClr val="0F0D12"/>
                </a:solidFill>
                <a:latin typeface="Calibri"/>
                <a:cs typeface="Calibri"/>
              </a:rPr>
              <a:t> </a:t>
            </a:r>
            <a:r>
              <a:rPr lang="en-GB" sz="4000" spc="490" dirty="0">
                <a:solidFill>
                  <a:srgbClr val="0F0D12"/>
                </a:solidFill>
                <a:latin typeface="Calibri"/>
                <a:cs typeface="Calibri"/>
              </a:rPr>
              <a:t>we</a:t>
            </a:r>
            <a:r>
              <a:rPr lang="en-GB" sz="4000" spc="140" dirty="0">
                <a:solidFill>
                  <a:srgbClr val="0F0D12"/>
                </a:solidFill>
                <a:latin typeface="Calibri"/>
                <a:cs typeface="Calibri"/>
              </a:rPr>
              <a:t> </a:t>
            </a:r>
            <a:r>
              <a:rPr lang="en-GB" sz="4000" spc="434" dirty="0">
                <a:solidFill>
                  <a:srgbClr val="0F0D12"/>
                </a:solidFill>
                <a:latin typeface="Calibri"/>
                <a:cs typeface="Calibri"/>
              </a:rPr>
              <a:t>use</a:t>
            </a:r>
            <a:r>
              <a:rPr lang="en-GB" sz="4000" spc="140" dirty="0">
                <a:solidFill>
                  <a:srgbClr val="0F0D12"/>
                </a:solidFill>
                <a:latin typeface="Calibri"/>
                <a:cs typeface="Calibri"/>
              </a:rPr>
              <a:t> </a:t>
            </a:r>
            <a:r>
              <a:rPr lang="en-GB" sz="4000" spc="415" dirty="0">
                <a:solidFill>
                  <a:srgbClr val="0F0D12"/>
                </a:solidFill>
                <a:latin typeface="Calibri"/>
                <a:cs typeface="Calibri"/>
              </a:rPr>
              <a:t>deeper</a:t>
            </a:r>
            <a:r>
              <a:rPr lang="en-GB" sz="4000" spc="145" dirty="0">
                <a:solidFill>
                  <a:srgbClr val="0F0D12"/>
                </a:solidFill>
                <a:latin typeface="Calibri"/>
                <a:cs typeface="Calibri"/>
              </a:rPr>
              <a:t> </a:t>
            </a:r>
            <a:r>
              <a:rPr lang="en-GB" sz="4000" spc="465" dirty="0">
                <a:solidFill>
                  <a:srgbClr val="0F0D12"/>
                </a:solidFill>
                <a:latin typeface="Calibri"/>
                <a:cs typeface="Calibri"/>
              </a:rPr>
              <a:t>models</a:t>
            </a:r>
            <a:r>
              <a:rPr lang="en-GB" sz="4000" spc="140" dirty="0">
                <a:solidFill>
                  <a:srgbClr val="0F0D12"/>
                </a:solidFill>
                <a:latin typeface="Calibri"/>
                <a:cs typeface="Calibri"/>
              </a:rPr>
              <a:t> </a:t>
            </a:r>
            <a:r>
              <a:rPr lang="en-GB" sz="4000" spc="305" dirty="0">
                <a:solidFill>
                  <a:srgbClr val="0F0D12"/>
                </a:solidFill>
                <a:latin typeface="Calibri"/>
                <a:cs typeface="Calibri"/>
              </a:rPr>
              <a:t>like</a:t>
            </a:r>
            <a:r>
              <a:rPr lang="en-GB" sz="4000" spc="145" dirty="0">
                <a:solidFill>
                  <a:srgbClr val="0F0D12"/>
                </a:solidFill>
                <a:latin typeface="Calibri"/>
                <a:cs typeface="Calibri"/>
              </a:rPr>
              <a:t> </a:t>
            </a:r>
            <a:r>
              <a:rPr lang="en-GB" sz="4000" spc="350" dirty="0" err="1">
                <a:solidFill>
                  <a:srgbClr val="0F0D12"/>
                </a:solidFill>
                <a:latin typeface="Calibri"/>
                <a:cs typeface="Calibri"/>
              </a:rPr>
              <a:t>resnet</a:t>
            </a:r>
            <a:r>
              <a:rPr lang="en-GB" sz="4000" spc="350" dirty="0">
                <a:solidFill>
                  <a:srgbClr val="0F0D12"/>
                </a:solidFill>
                <a:latin typeface="Calibri"/>
                <a:cs typeface="Calibri"/>
              </a:rPr>
              <a:t> </a:t>
            </a:r>
            <a:r>
              <a:rPr lang="en-GB" sz="4000" spc="385" dirty="0">
                <a:solidFill>
                  <a:srgbClr val="0F0D12"/>
                </a:solidFill>
                <a:latin typeface="Calibri"/>
                <a:cs typeface="Calibri"/>
              </a:rPr>
              <a:t>34</a:t>
            </a:r>
            <a:r>
              <a:rPr lang="en-GB" sz="4000" spc="135" dirty="0">
                <a:solidFill>
                  <a:srgbClr val="0F0D12"/>
                </a:solidFill>
                <a:latin typeface="Calibri"/>
                <a:cs typeface="Calibri"/>
              </a:rPr>
              <a:t> </a:t>
            </a:r>
            <a:r>
              <a:rPr lang="en-GB" sz="4000" spc="509" dirty="0">
                <a:solidFill>
                  <a:srgbClr val="0F0D12"/>
                </a:solidFill>
                <a:latin typeface="Calibri"/>
                <a:cs typeface="Calibri"/>
              </a:rPr>
              <a:t>and</a:t>
            </a:r>
            <a:r>
              <a:rPr lang="en-GB" sz="4000" spc="135" dirty="0">
                <a:solidFill>
                  <a:srgbClr val="0F0D12"/>
                </a:solidFill>
                <a:latin typeface="Calibri"/>
                <a:cs typeface="Calibri"/>
              </a:rPr>
              <a:t> </a:t>
            </a:r>
            <a:r>
              <a:rPr lang="en-GB" sz="4000" spc="360" dirty="0" err="1">
                <a:solidFill>
                  <a:srgbClr val="0F0D12"/>
                </a:solidFill>
                <a:latin typeface="Calibri"/>
                <a:cs typeface="Calibri"/>
              </a:rPr>
              <a:t>resnet</a:t>
            </a:r>
            <a:r>
              <a:rPr lang="en-GB" sz="4000" spc="135" dirty="0">
                <a:solidFill>
                  <a:srgbClr val="0F0D12"/>
                </a:solidFill>
                <a:latin typeface="Calibri"/>
                <a:cs typeface="Calibri"/>
              </a:rPr>
              <a:t> </a:t>
            </a:r>
            <a:r>
              <a:rPr lang="en-GB" sz="4000" spc="180" dirty="0">
                <a:solidFill>
                  <a:srgbClr val="0F0D12"/>
                </a:solidFill>
                <a:latin typeface="Calibri"/>
                <a:cs typeface="Calibri"/>
              </a:rPr>
              <a:t>50.</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2" name="object 2">
            <a:extLst>
              <a:ext uri="{FF2B5EF4-FFF2-40B4-BE49-F238E27FC236}">
                <a16:creationId xmlns:a16="http://schemas.microsoft.com/office/drawing/2014/main" id="{7D12B2D3-1B9B-BDCA-F732-8C47A116D652}"/>
              </a:ext>
            </a:extLst>
          </p:cNvPr>
          <p:cNvPicPr/>
          <p:nvPr/>
        </p:nvPicPr>
        <p:blipFill>
          <a:blip r:embed="rId2" cstate="print"/>
          <a:stretch>
            <a:fillRect/>
          </a:stretch>
        </p:blipFill>
        <p:spPr>
          <a:xfrm>
            <a:off x="0" y="4476751"/>
            <a:ext cx="18287999" cy="5810249"/>
          </a:xfrm>
          <a:prstGeom prst="rect">
            <a:avLst/>
          </a:prstGeom>
        </p:spPr>
      </p:pic>
    </p:spTree>
    <p:extLst>
      <p:ext uri="{BB962C8B-B14F-4D97-AF65-F5344CB8AC3E}">
        <p14:creationId xmlns:p14="http://schemas.microsoft.com/office/powerpoint/2010/main" val="197004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990600" y="1899022"/>
            <a:ext cx="15123160" cy="3244478"/>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45" dirty="0">
                <a:solidFill>
                  <a:srgbClr val="0F0D12"/>
                </a:solidFill>
                <a:latin typeface="Calibri"/>
                <a:cs typeface="Calibri"/>
              </a:rPr>
              <a:t>Validation</a:t>
            </a:r>
            <a:r>
              <a:rPr lang="en-GB" sz="4000" spc="140" dirty="0">
                <a:solidFill>
                  <a:srgbClr val="0F0D12"/>
                </a:solidFill>
                <a:latin typeface="Calibri"/>
                <a:cs typeface="Calibri"/>
              </a:rPr>
              <a:t> </a:t>
            </a:r>
            <a:r>
              <a:rPr lang="en-GB" sz="4000" spc="265" dirty="0">
                <a:solidFill>
                  <a:srgbClr val="0F0D12"/>
                </a:solidFill>
                <a:latin typeface="Calibri"/>
                <a:cs typeface="Calibri"/>
              </a:rPr>
              <a:t>error</a:t>
            </a:r>
            <a:r>
              <a:rPr lang="en-GB" sz="4000" spc="145" dirty="0">
                <a:solidFill>
                  <a:srgbClr val="0F0D12"/>
                </a:solidFill>
                <a:latin typeface="Calibri"/>
                <a:cs typeface="Calibri"/>
              </a:rPr>
              <a:t> </a:t>
            </a:r>
            <a:r>
              <a:rPr lang="en-GB" sz="4000" spc="225" dirty="0">
                <a:solidFill>
                  <a:srgbClr val="0F0D12"/>
                </a:solidFill>
                <a:latin typeface="Calibri"/>
                <a:cs typeface="Calibri"/>
              </a:rPr>
              <a:t>for</a:t>
            </a:r>
            <a:r>
              <a:rPr lang="en-GB" sz="4000" spc="140" dirty="0">
                <a:solidFill>
                  <a:srgbClr val="0F0D12"/>
                </a:solidFill>
                <a:latin typeface="Calibri"/>
                <a:cs typeface="Calibri"/>
              </a:rPr>
              <a:t> </a:t>
            </a:r>
            <a:r>
              <a:rPr lang="en-GB" sz="4000" spc="385" dirty="0">
                <a:solidFill>
                  <a:srgbClr val="0F0D12"/>
                </a:solidFill>
                <a:latin typeface="Calibri"/>
                <a:cs typeface="Calibri"/>
              </a:rPr>
              <a:t>34</a:t>
            </a:r>
            <a:r>
              <a:rPr lang="en-GB" sz="4000" spc="145" dirty="0">
                <a:solidFill>
                  <a:srgbClr val="0F0D12"/>
                </a:solidFill>
                <a:latin typeface="Calibri"/>
                <a:cs typeface="Calibri"/>
              </a:rPr>
              <a:t> </a:t>
            </a:r>
            <a:r>
              <a:rPr lang="en-GB" sz="4000" spc="290" dirty="0">
                <a:solidFill>
                  <a:srgbClr val="0F0D12"/>
                </a:solidFill>
                <a:latin typeface="Calibri"/>
                <a:cs typeface="Calibri"/>
              </a:rPr>
              <a:t>layer</a:t>
            </a:r>
            <a:r>
              <a:rPr lang="en-GB" sz="4000" spc="140" dirty="0">
                <a:solidFill>
                  <a:srgbClr val="0F0D12"/>
                </a:solidFill>
                <a:latin typeface="Calibri"/>
                <a:cs typeface="Calibri"/>
              </a:rPr>
              <a:t> </a:t>
            </a:r>
            <a:r>
              <a:rPr lang="en-GB" sz="4000" spc="360" dirty="0" err="1">
                <a:solidFill>
                  <a:srgbClr val="0F0D12"/>
                </a:solidFill>
                <a:latin typeface="Calibri"/>
                <a:cs typeface="Calibri"/>
              </a:rPr>
              <a:t>resnet</a:t>
            </a:r>
            <a:r>
              <a:rPr lang="en-GB" sz="4000" spc="145" dirty="0">
                <a:solidFill>
                  <a:srgbClr val="0F0D12"/>
                </a:solidFill>
                <a:latin typeface="Calibri"/>
                <a:cs typeface="Calibri"/>
              </a:rPr>
              <a:t> </a:t>
            </a:r>
            <a:r>
              <a:rPr lang="en-GB" sz="4000" spc="254" dirty="0">
                <a:solidFill>
                  <a:srgbClr val="0F0D12"/>
                </a:solidFill>
                <a:latin typeface="Calibri"/>
                <a:cs typeface="Calibri"/>
              </a:rPr>
              <a:t>is</a:t>
            </a:r>
            <a:r>
              <a:rPr lang="en-GB" sz="4000" spc="140" dirty="0">
                <a:solidFill>
                  <a:srgbClr val="0F0D12"/>
                </a:solidFill>
                <a:latin typeface="Calibri"/>
                <a:cs typeface="Calibri"/>
              </a:rPr>
              <a:t> </a:t>
            </a:r>
            <a:r>
              <a:rPr lang="en-GB" sz="4000" spc="345" dirty="0">
                <a:solidFill>
                  <a:srgbClr val="0F0D12"/>
                </a:solidFill>
                <a:latin typeface="Calibri"/>
                <a:cs typeface="Calibri"/>
              </a:rPr>
              <a:t>significantly</a:t>
            </a:r>
            <a:r>
              <a:rPr lang="en-GB" sz="4000" spc="145" dirty="0">
                <a:solidFill>
                  <a:srgbClr val="0F0D12"/>
                </a:solidFill>
                <a:latin typeface="Calibri"/>
                <a:cs typeface="Calibri"/>
              </a:rPr>
              <a:t> </a:t>
            </a:r>
            <a:r>
              <a:rPr lang="en-GB" sz="4000" spc="335" dirty="0">
                <a:solidFill>
                  <a:srgbClr val="0F0D12"/>
                </a:solidFill>
                <a:latin typeface="Calibri"/>
                <a:cs typeface="Calibri"/>
              </a:rPr>
              <a:t>lower </a:t>
            </a:r>
            <a:r>
              <a:rPr lang="en-GB" sz="4000" spc="495" dirty="0">
                <a:solidFill>
                  <a:srgbClr val="0F0D12"/>
                </a:solidFill>
                <a:latin typeface="Calibri"/>
                <a:cs typeface="Calibri"/>
              </a:rPr>
              <a:t>compared</a:t>
            </a:r>
            <a:r>
              <a:rPr lang="en-GB" sz="4000" spc="145" dirty="0">
                <a:solidFill>
                  <a:srgbClr val="0F0D12"/>
                </a:solidFill>
                <a:latin typeface="Calibri"/>
                <a:cs typeface="Calibri"/>
              </a:rPr>
              <a:t> </a:t>
            </a:r>
            <a:r>
              <a:rPr lang="en-GB" sz="4000" spc="305" dirty="0">
                <a:solidFill>
                  <a:srgbClr val="0F0D12"/>
                </a:solidFill>
                <a:latin typeface="Calibri"/>
                <a:cs typeface="Calibri"/>
              </a:rPr>
              <a:t>to</a:t>
            </a:r>
            <a:r>
              <a:rPr lang="en-GB" sz="4000" spc="140" dirty="0">
                <a:solidFill>
                  <a:srgbClr val="0F0D12"/>
                </a:solidFill>
                <a:latin typeface="Calibri"/>
                <a:cs typeface="Calibri"/>
              </a:rPr>
              <a:t> </a:t>
            </a:r>
            <a:r>
              <a:rPr lang="en-GB" sz="4000" spc="229" dirty="0">
                <a:solidFill>
                  <a:srgbClr val="0F0D12"/>
                </a:solidFill>
                <a:latin typeface="Calibri"/>
                <a:cs typeface="Calibri"/>
              </a:rPr>
              <a:t>its </a:t>
            </a:r>
            <a:r>
              <a:rPr lang="en-GB" sz="4000" spc="365" dirty="0">
                <a:solidFill>
                  <a:srgbClr val="0F0D12"/>
                </a:solidFill>
                <a:latin typeface="Calibri"/>
                <a:cs typeface="Calibri"/>
              </a:rPr>
              <a:t>plain</a:t>
            </a:r>
            <a:r>
              <a:rPr lang="en-GB" sz="4000" spc="130" dirty="0">
                <a:solidFill>
                  <a:srgbClr val="0F0D12"/>
                </a:solidFill>
                <a:latin typeface="Calibri"/>
                <a:cs typeface="Calibri"/>
              </a:rPr>
              <a:t> </a:t>
            </a:r>
            <a:r>
              <a:rPr lang="en-GB" sz="4000" spc="330" dirty="0">
                <a:solidFill>
                  <a:srgbClr val="0F0D12"/>
                </a:solidFill>
                <a:latin typeface="Calibri"/>
                <a:cs typeface="Calibri"/>
              </a:rPr>
              <a:t>counterpart.</a:t>
            </a:r>
            <a:endParaRPr lang="en-GB" sz="4000" dirty="0">
              <a:latin typeface="Calibri"/>
              <a:cs typeface="Calibri"/>
            </a:endParaRPr>
          </a:p>
          <a:p>
            <a:pPr marL="584200" indent="-571500">
              <a:lnSpc>
                <a:spcPct val="100000"/>
              </a:lnSpc>
              <a:spcBef>
                <a:spcPts val="1205"/>
              </a:spcBef>
              <a:buFont typeface="Arial" panose="020B0604020202020204" pitchFamily="34" charset="0"/>
              <a:buChar char="•"/>
            </a:pPr>
            <a:r>
              <a:rPr lang="en-GB" sz="4000" spc="360" dirty="0">
                <a:solidFill>
                  <a:srgbClr val="0F0D12"/>
                </a:solidFill>
                <a:latin typeface="Calibri"/>
                <a:cs typeface="Calibri"/>
              </a:rPr>
              <a:t>Difference</a:t>
            </a:r>
            <a:r>
              <a:rPr lang="en-GB" sz="4000" spc="145" dirty="0">
                <a:solidFill>
                  <a:srgbClr val="0F0D12"/>
                </a:solidFill>
                <a:latin typeface="Calibri"/>
                <a:cs typeface="Calibri"/>
              </a:rPr>
              <a:t> </a:t>
            </a:r>
            <a:r>
              <a:rPr lang="en-GB" sz="4000" spc="254" dirty="0">
                <a:solidFill>
                  <a:srgbClr val="0F0D12"/>
                </a:solidFill>
                <a:latin typeface="Calibri"/>
                <a:cs typeface="Calibri"/>
              </a:rPr>
              <a:t>will</a:t>
            </a:r>
            <a:r>
              <a:rPr lang="en-GB" sz="4000" spc="145" dirty="0">
                <a:solidFill>
                  <a:srgbClr val="0F0D12"/>
                </a:solidFill>
                <a:latin typeface="Calibri"/>
                <a:cs typeface="Calibri"/>
              </a:rPr>
              <a:t> </a:t>
            </a:r>
            <a:r>
              <a:rPr lang="en-GB" sz="4000" spc="475" dirty="0">
                <a:solidFill>
                  <a:srgbClr val="0F0D12"/>
                </a:solidFill>
                <a:latin typeface="Calibri"/>
                <a:cs typeface="Calibri"/>
              </a:rPr>
              <a:t>keep</a:t>
            </a:r>
            <a:r>
              <a:rPr lang="en-GB" sz="4000" spc="140" dirty="0">
                <a:solidFill>
                  <a:srgbClr val="0F0D12"/>
                </a:solidFill>
                <a:latin typeface="Calibri"/>
                <a:cs typeface="Calibri"/>
              </a:rPr>
              <a:t> </a:t>
            </a:r>
            <a:r>
              <a:rPr lang="en-GB" sz="4000" spc="405" dirty="0">
                <a:solidFill>
                  <a:srgbClr val="0F0D12"/>
                </a:solidFill>
                <a:latin typeface="Calibri"/>
                <a:cs typeface="Calibri"/>
              </a:rPr>
              <a:t>increasing</a:t>
            </a:r>
            <a:r>
              <a:rPr lang="en-GB" sz="4000" spc="145" dirty="0">
                <a:solidFill>
                  <a:srgbClr val="0F0D12"/>
                </a:solidFill>
                <a:latin typeface="Calibri"/>
                <a:cs typeface="Calibri"/>
              </a:rPr>
              <a:t> </a:t>
            </a:r>
            <a:r>
              <a:rPr lang="en-GB" sz="4000" spc="385" dirty="0">
                <a:solidFill>
                  <a:srgbClr val="0F0D12"/>
                </a:solidFill>
                <a:latin typeface="Calibri"/>
                <a:cs typeface="Calibri"/>
              </a:rPr>
              <a:t>with</a:t>
            </a:r>
            <a:r>
              <a:rPr lang="en-GB" sz="4000" spc="145" dirty="0">
                <a:solidFill>
                  <a:srgbClr val="0F0D12"/>
                </a:solidFill>
                <a:latin typeface="Calibri"/>
                <a:cs typeface="Calibri"/>
              </a:rPr>
              <a:t> </a:t>
            </a:r>
            <a:r>
              <a:rPr lang="en-GB" sz="4000" spc="370" dirty="0">
                <a:solidFill>
                  <a:srgbClr val="0F0D12"/>
                </a:solidFill>
                <a:latin typeface="Calibri"/>
                <a:cs typeface="Calibri"/>
              </a:rPr>
              <a:t>increase</a:t>
            </a:r>
            <a:r>
              <a:rPr lang="en-GB" sz="4000" spc="145" dirty="0">
                <a:solidFill>
                  <a:srgbClr val="0F0D12"/>
                </a:solidFill>
                <a:latin typeface="Calibri"/>
                <a:cs typeface="Calibri"/>
              </a:rPr>
              <a:t> </a:t>
            </a:r>
            <a:r>
              <a:rPr lang="en-GB" sz="4000" spc="345" dirty="0">
                <a:solidFill>
                  <a:srgbClr val="0F0D12"/>
                </a:solidFill>
                <a:latin typeface="Calibri"/>
                <a:cs typeface="Calibri"/>
              </a:rPr>
              <a:t>in</a:t>
            </a:r>
            <a:r>
              <a:rPr lang="en-GB" sz="4000" spc="145" dirty="0">
                <a:solidFill>
                  <a:srgbClr val="0F0D12"/>
                </a:solidFill>
                <a:latin typeface="Calibri"/>
                <a:cs typeface="Calibri"/>
              </a:rPr>
              <a:t> </a:t>
            </a:r>
            <a:r>
              <a:rPr lang="en-GB" sz="4000" spc="400" dirty="0">
                <a:solidFill>
                  <a:srgbClr val="0F0D12"/>
                </a:solidFill>
                <a:latin typeface="Calibri"/>
                <a:cs typeface="Calibri"/>
              </a:rPr>
              <a:t>the</a:t>
            </a:r>
            <a:r>
              <a:rPr lang="en-GB" sz="4000" spc="145" dirty="0">
                <a:solidFill>
                  <a:srgbClr val="0F0D12"/>
                </a:solidFill>
                <a:latin typeface="Calibri"/>
                <a:cs typeface="Calibri"/>
              </a:rPr>
              <a:t> </a:t>
            </a:r>
            <a:r>
              <a:rPr lang="en-GB" sz="4000" spc="535" dirty="0">
                <a:solidFill>
                  <a:srgbClr val="0F0D12"/>
                </a:solidFill>
                <a:latin typeface="Calibri"/>
                <a:cs typeface="Calibri"/>
              </a:rPr>
              <a:t>number</a:t>
            </a:r>
            <a:r>
              <a:rPr lang="en-GB" sz="4000" spc="145" dirty="0">
                <a:solidFill>
                  <a:srgbClr val="0F0D12"/>
                </a:solidFill>
                <a:latin typeface="Calibri"/>
                <a:cs typeface="Calibri"/>
              </a:rPr>
              <a:t> </a:t>
            </a:r>
            <a:r>
              <a:rPr lang="en-GB" sz="4000" spc="215" dirty="0">
                <a:solidFill>
                  <a:srgbClr val="0F0D12"/>
                </a:solidFill>
                <a:latin typeface="Calibri"/>
                <a:cs typeface="Calibri"/>
              </a:rPr>
              <a:t>of</a:t>
            </a:r>
            <a:r>
              <a:rPr lang="en-GB" sz="4000" dirty="0">
                <a:latin typeface="Calibri"/>
                <a:cs typeface="Calibri"/>
              </a:rPr>
              <a:t> </a:t>
            </a:r>
            <a:r>
              <a:rPr lang="en-GB" sz="4000" spc="225" dirty="0">
                <a:solidFill>
                  <a:srgbClr val="0F0D12"/>
                </a:solidFill>
                <a:latin typeface="Calibri"/>
                <a:cs typeface="Calibri"/>
              </a:rPr>
              <a:t>layers.</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5">
            <a:extLst>
              <a:ext uri="{FF2B5EF4-FFF2-40B4-BE49-F238E27FC236}">
                <a16:creationId xmlns:a16="http://schemas.microsoft.com/office/drawing/2014/main" id="{E21EE0E7-4539-AE45-826C-3DD42DDD0BEE}"/>
              </a:ext>
            </a:extLst>
          </p:cNvPr>
          <p:cNvPicPr/>
          <p:nvPr/>
        </p:nvPicPr>
        <p:blipFill>
          <a:blip r:embed="rId2" cstate="print"/>
          <a:stretch>
            <a:fillRect/>
          </a:stretch>
        </p:blipFill>
        <p:spPr>
          <a:xfrm>
            <a:off x="-4011" y="5556382"/>
            <a:ext cx="18287974" cy="3886199"/>
          </a:xfrm>
          <a:prstGeom prst="rect">
            <a:avLst/>
          </a:prstGeom>
        </p:spPr>
      </p:pic>
    </p:spTree>
    <p:extLst>
      <p:ext uri="{BB962C8B-B14F-4D97-AF65-F5344CB8AC3E}">
        <p14:creationId xmlns:p14="http://schemas.microsoft.com/office/powerpoint/2010/main" val="269974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FB41-1363-50BD-AA34-4370BE1E6C51}"/>
              </a:ext>
            </a:extLst>
          </p:cNvPr>
          <p:cNvSpPr>
            <a:spLocks noGrp="1"/>
          </p:cNvSpPr>
          <p:nvPr>
            <p:ph type="title"/>
          </p:nvPr>
        </p:nvSpPr>
        <p:spPr>
          <a:xfrm>
            <a:off x="726124" y="648316"/>
            <a:ext cx="7732075" cy="830997"/>
          </a:xfrm>
        </p:spPr>
        <p:txBody>
          <a:bodyPr/>
          <a:lstStyle/>
          <a:p>
            <a:r>
              <a:rPr lang="en-GB" dirty="0"/>
              <a:t>/ Experimental Results</a:t>
            </a:r>
          </a:p>
        </p:txBody>
      </p:sp>
      <p:sp>
        <p:nvSpPr>
          <p:cNvPr id="3" name="Text Placeholder 2">
            <a:extLst>
              <a:ext uri="{FF2B5EF4-FFF2-40B4-BE49-F238E27FC236}">
                <a16:creationId xmlns:a16="http://schemas.microsoft.com/office/drawing/2014/main" id="{7D6545FA-2208-0CA6-F84E-306C7AECFC54}"/>
              </a:ext>
            </a:extLst>
          </p:cNvPr>
          <p:cNvSpPr>
            <a:spLocks noGrp="1"/>
          </p:cNvSpPr>
          <p:nvPr>
            <p:ph type="body" idx="1"/>
          </p:nvPr>
        </p:nvSpPr>
        <p:spPr>
          <a:xfrm>
            <a:off x="988375" y="1928934"/>
            <a:ext cx="15468600" cy="7701147"/>
          </a:xfrm>
        </p:spPr>
        <p:txBody>
          <a:bodyPr/>
          <a:lstStyle/>
          <a:p>
            <a:pPr marL="571500" indent="-571500">
              <a:lnSpc>
                <a:spcPct val="150000"/>
              </a:lnSpc>
              <a:buFont typeface="Arial" panose="020B0604020202020204" pitchFamily="34" charset="0"/>
              <a:buChar char="•"/>
            </a:pPr>
            <a:r>
              <a:rPr lang="en-GB" dirty="0"/>
              <a:t>To study the performance of each CNN classifier model, validation accuracy, recall was evaluated as the performance measures.</a:t>
            </a:r>
          </a:p>
          <a:p>
            <a:pPr marL="571500" indent="-571500">
              <a:lnSpc>
                <a:spcPct val="150000"/>
              </a:lnSpc>
              <a:buFont typeface="Arial" panose="020B0604020202020204" pitchFamily="34" charset="0"/>
              <a:buChar char="•"/>
            </a:pPr>
            <a:r>
              <a:rPr lang="en-GB" dirty="0"/>
              <a:t>Accuracy and loss graphs were also studied. </a:t>
            </a:r>
          </a:p>
          <a:p>
            <a:pPr marL="571500" indent="-571500">
              <a:lnSpc>
                <a:spcPct val="150000"/>
              </a:lnSpc>
              <a:buFont typeface="Arial" panose="020B0604020202020204" pitchFamily="34" charset="0"/>
              <a:buChar char="•"/>
            </a:pPr>
            <a:r>
              <a:rPr lang="en-GB" dirty="0"/>
              <a:t>The confusion matrix was also computed for each model.</a:t>
            </a:r>
          </a:p>
          <a:p>
            <a:pPr marL="571500" indent="-571500">
              <a:lnSpc>
                <a:spcPct val="150000"/>
              </a:lnSpc>
              <a:buFont typeface="Arial" panose="020B0604020202020204" pitchFamily="34" charset="0"/>
              <a:buChar char="•"/>
            </a:pPr>
            <a:r>
              <a:rPr lang="en-GB" dirty="0"/>
              <a:t>The evaluation methods of the related work. To compare the proposed method with the related work, the key evaluation method will be employed for the evaluation of the proposed method. </a:t>
            </a:r>
          </a:p>
          <a:p>
            <a:pPr marL="571500" indent="-571500">
              <a:lnSpc>
                <a:spcPct val="150000"/>
              </a:lnSpc>
              <a:buFont typeface="Arial" panose="020B0604020202020204" pitchFamily="34" charset="0"/>
              <a:buChar char="•"/>
            </a:pPr>
            <a:r>
              <a:rPr lang="en-GB" dirty="0"/>
              <a:t>This section will discuss the key evaluation methods, namely accuracy, precision, recall.</a:t>
            </a:r>
          </a:p>
        </p:txBody>
      </p:sp>
    </p:spTree>
    <p:extLst>
      <p:ext uri="{BB962C8B-B14F-4D97-AF65-F5344CB8AC3E}">
        <p14:creationId xmlns:p14="http://schemas.microsoft.com/office/powerpoint/2010/main" val="2696920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E5B5-9900-B91C-037E-3826FAF6160B}"/>
              </a:ext>
            </a:extLst>
          </p:cNvPr>
          <p:cNvSpPr>
            <a:spLocks noGrp="1"/>
          </p:cNvSpPr>
          <p:nvPr>
            <p:ph type="title"/>
          </p:nvPr>
        </p:nvSpPr>
        <p:spPr>
          <a:xfrm>
            <a:off x="726124" y="495300"/>
            <a:ext cx="6970075" cy="830997"/>
          </a:xfrm>
        </p:spPr>
        <p:txBody>
          <a:bodyPr/>
          <a:lstStyle/>
          <a:p>
            <a:r>
              <a:rPr lang="en-GB" dirty="0"/>
              <a:t>/Accuracy </a:t>
            </a:r>
          </a:p>
        </p:txBody>
      </p:sp>
      <p:sp>
        <p:nvSpPr>
          <p:cNvPr id="3" name="Text Placeholder 2">
            <a:extLst>
              <a:ext uri="{FF2B5EF4-FFF2-40B4-BE49-F238E27FC236}">
                <a16:creationId xmlns:a16="http://schemas.microsoft.com/office/drawing/2014/main" id="{53D1A58F-B4B1-55CC-B0C7-F403CDA362F5}"/>
              </a:ext>
            </a:extLst>
          </p:cNvPr>
          <p:cNvSpPr>
            <a:spLocks noGrp="1"/>
          </p:cNvSpPr>
          <p:nvPr>
            <p:ph type="body" idx="1"/>
          </p:nvPr>
        </p:nvSpPr>
        <p:spPr>
          <a:xfrm>
            <a:off x="914400" y="1866900"/>
            <a:ext cx="10154444" cy="7502054"/>
          </a:xfrm>
        </p:spPr>
        <p:txBody>
          <a:bodyPr/>
          <a:lstStyle/>
          <a:p>
            <a:pPr marL="571500" indent="-571500">
              <a:buFont typeface="Arial" panose="020B0604020202020204" pitchFamily="34" charset="0"/>
              <a:buChar char="•"/>
            </a:pPr>
            <a:r>
              <a:rPr lang="en-GB" dirty="0"/>
              <a:t>Accuracy will justify the amount of predicted datapoints with respect to the rest of datapoints.</a:t>
            </a:r>
          </a:p>
          <a:p>
            <a:pPr marL="571500" indent="-571500">
              <a:buFont typeface="Arial" panose="020B0604020202020204" pitchFamily="34" charset="0"/>
              <a:buChar char="•"/>
            </a:pPr>
            <a:r>
              <a:rPr lang="en-GB" dirty="0"/>
              <a:t>It is used to identify the performance of the model with respect to all classes.</a:t>
            </a:r>
          </a:p>
          <a:p>
            <a:endParaRPr lang="en-GB" dirty="0"/>
          </a:p>
          <a:p>
            <a:pPr marL="571500" indent="-571500">
              <a:buFont typeface="Arial" panose="020B0604020202020204" pitchFamily="34" charset="0"/>
              <a:buChar char="•"/>
            </a:pPr>
            <a:r>
              <a:rPr lang="en-GB" b="1" dirty="0"/>
              <a:t>Accuracy =number of correct predictions∕ total number of predictions.</a:t>
            </a:r>
            <a:r>
              <a:rPr lang="en-GB" dirty="0"/>
              <a:t> </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Accuracy will help to determine the efficiency of the proposed model</a:t>
            </a:r>
          </a:p>
          <a:p>
            <a:endParaRPr lang="en-GB" dirty="0"/>
          </a:p>
          <a:p>
            <a:endParaRPr lang="en-GB" dirty="0"/>
          </a:p>
          <a:p>
            <a:endParaRPr lang="en-GB" dirty="0"/>
          </a:p>
        </p:txBody>
      </p:sp>
    </p:spTree>
    <p:extLst>
      <p:ext uri="{BB962C8B-B14F-4D97-AF65-F5344CB8AC3E}">
        <p14:creationId xmlns:p14="http://schemas.microsoft.com/office/powerpoint/2010/main" val="2144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003-7C46-3251-751D-2175793C0F41}"/>
              </a:ext>
            </a:extLst>
          </p:cNvPr>
          <p:cNvSpPr>
            <a:spLocks noGrp="1"/>
          </p:cNvSpPr>
          <p:nvPr>
            <p:ph type="title"/>
          </p:nvPr>
        </p:nvSpPr>
        <p:spPr/>
        <p:txBody>
          <a:bodyPr/>
          <a:lstStyle/>
          <a:p>
            <a:r>
              <a:rPr lang="en-GB" dirty="0"/>
              <a:t>/Precision</a:t>
            </a:r>
          </a:p>
        </p:txBody>
      </p:sp>
      <p:sp>
        <p:nvSpPr>
          <p:cNvPr id="3" name="Text Placeholder 2">
            <a:extLst>
              <a:ext uri="{FF2B5EF4-FFF2-40B4-BE49-F238E27FC236}">
                <a16:creationId xmlns:a16="http://schemas.microsoft.com/office/drawing/2014/main" id="{373767F2-E19B-7E7A-724E-A01B11A8B32F}"/>
              </a:ext>
            </a:extLst>
          </p:cNvPr>
          <p:cNvSpPr>
            <a:spLocks noGrp="1"/>
          </p:cNvSpPr>
          <p:nvPr>
            <p:ph type="body" idx="1"/>
          </p:nvPr>
        </p:nvSpPr>
        <p:spPr>
          <a:xfrm>
            <a:off x="1123156" y="1638300"/>
            <a:ext cx="12059444" cy="7086600"/>
          </a:xfrm>
        </p:spPr>
        <p:txBody>
          <a:bodyPr/>
          <a:lstStyle/>
          <a:p>
            <a:pPr marL="571500" indent="-571500">
              <a:buFont typeface="Arial" panose="020B0604020202020204" pitchFamily="34" charset="0"/>
              <a:buChar char="•"/>
            </a:pPr>
            <a:r>
              <a:rPr lang="en-GB" dirty="0"/>
              <a:t>Precision will involve the number of positive predictions of the model, which means precision is enhanced when the amount of correct positive predictions is higher, and the total number of incorrect positive predictions are fewer.</a:t>
            </a:r>
          </a:p>
          <a:p>
            <a:endParaRPr lang="en-GB" dirty="0"/>
          </a:p>
          <a:p>
            <a:pPr marL="571500" indent="-571500">
              <a:buFont typeface="Arial" panose="020B0604020202020204" pitchFamily="34" charset="0"/>
              <a:buChar char="•"/>
            </a:pPr>
            <a:r>
              <a:rPr lang="en-GB" b="1" dirty="0"/>
              <a:t>Precision = true positive// (true positive + false positive) </a:t>
            </a:r>
            <a:r>
              <a:rPr lang="en-GB" dirty="0"/>
              <a:t> ,where true positive represents the correct prediction of positive class and false positive represents the correct prediction of negative class.</a:t>
            </a:r>
          </a:p>
        </p:txBody>
      </p:sp>
    </p:spTree>
    <p:extLst>
      <p:ext uri="{BB962C8B-B14F-4D97-AF65-F5344CB8AC3E}">
        <p14:creationId xmlns:p14="http://schemas.microsoft.com/office/powerpoint/2010/main" val="3170460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DE8B-6BC0-6CD3-CE53-6F186103C8CE}"/>
              </a:ext>
            </a:extLst>
          </p:cNvPr>
          <p:cNvSpPr>
            <a:spLocks noGrp="1"/>
          </p:cNvSpPr>
          <p:nvPr>
            <p:ph type="title"/>
          </p:nvPr>
        </p:nvSpPr>
        <p:spPr/>
        <p:txBody>
          <a:bodyPr/>
          <a:lstStyle/>
          <a:p>
            <a:r>
              <a:rPr lang="en-GB" dirty="0"/>
              <a:t>/Recall </a:t>
            </a:r>
          </a:p>
        </p:txBody>
      </p:sp>
      <p:sp>
        <p:nvSpPr>
          <p:cNvPr id="3" name="Text Placeholder 2">
            <a:extLst>
              <a:ext uri="{FF2B5EF4-FFF2-40B4-BE49-F238E27FC236}">
                <a16:creationId xmlns:a16="http://schemas.microsoft.com/office/drawing/2014/main" id="{495D9C7D-6B6F-CE8B-A723-8423D51A9342}"/>
              </a:ext>
            </a:extLst>
          </p:cNvPr>
          <p:cNvSpPr>
            <a:spLocks noGrp="1"/>
          </p:cNvSpPr>
          <p:nvPr>
            <p:ph type="body" idx="1"/>
          </p:nvPr>
        </p:nvSpPr>
        <p:spPr>
          <a:xfrm>
            <a:off x="457200" y="1943100"/>
            <a:ext cx="14249400" cy="5715000"/>
          </a:xfrm>
        </p:spPr>
        <p:txBody>
          <a:bodyPr/>
          <a:lstStyle/>
          <a:p>
            <a:pPr marL="571500" indent="-571500">
              <a:buFont typeface="Arial" panose="020B0604020202020204" pitchFamily="34" charset="0"/>
              <a:buChar char="•"/>
            </a:pPr>
            <a:r>
              <a:rPr lang="en-GB" dirty="0"/>
              <a:t>Recall will compare the correct identification of positive sample with respect to all the available positive samples. It is involved in detecting the positive class and it is apart from the classification of negative samples. Recall is represented as: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b="1" dirty="0"/>
              <a:t>Recall = true positive // (true positive + false negative),</a:t>
            </a:r>
          </a:p>
          <a:p>
            <a:r>
              <a:rPr lang="en-GB" dirty="0"/>
              <a:t>     where true positive represents the correct prediction of positive class  and false negative represents the incorrect prediction of negative class.</a:t>
            </a:r>
            <a:endParaRPr lang="en-GB" b="1" dirty="0"/>
          </a:p>
        </p:txBody>
      </p:sp>
    </p:spTree>
    <p:extLst>
      <p:ext uri="{BB962C8B-B14F-4D97-AF65-F5344CB8AC3E}">
        <p14:creationId xmlns:p14="http://schemas.microsoft.com/office/powerpoint/2010/main" val="195792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7AF2-8A1A-39D5-09C4-8ED35E2EEAA7}"/>
              </a:ext>
            </a:extLst>
          </p:cNvPr>
          <p:cNvSpPr>
            <a:spLocks noGrp="1"/>
          </p:cNvSpPr>
          <p:nvPr>
            <p:ph type="title"/>
          </p:nvPr>
        </p:nvSpPr>
        <p:spPr/>
        <p:txBody>
          <a:bodyPr/>
          <a:lstStyle/>
          <a:p>
            <a:r>
              <a:rPr lang="en-GB"/>
              <a:t>/ Confusion Matrix</a:t>
            </a:r>
            <a:endParaRPr lang="en-GB" dirty="0"/>
          </a:p>
        </p:txBody>
      </p:sp>
      <p:sp>
        <p:nvSpPr>
          <p:cNvPr id="4" name="Rectangle 1">
            <a:extLst>
              <a:ext uri="{FF2B5EF4-FFF2-40B4-BE49-F238E27FC236}">
                <a16:creationId xmlns:a16="http://schemas.microsoft.com/office/drawing/2014/main" id="{D5770292-4140-073B-044C-D6B5A7694533}"/>
              </a:ext>
            </a:extLst>
          </p:cNvPr>
          <p:cNvSpPr>
            <a:spLocks noGrp="1" noChangeArrowheads="1"/>
          </p:cNvSpPr>
          <p:nvPr>
            <p:ph type="body" idx="1"/>
          </p:nvPr>
        </p:nvSpPr>
        <p:spPr bwMode="auto">
          <a:xfrm>
            <a:off x="643370" y="1448997"/>
            <a:ext cx="8957830" cy="859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The confusion matrix consists of four basic characteristics (numbers) that are used to define the measurement metrics of the classifier. These four numbers are:</a:t>
            </a:r>
            <a:endParaRPr kumimoji="0" lang="en-US" altLang="en-US" sz="25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1.</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latin typeface="+mn-lt"/>
              </a:rPr>
              <a:t>TP (True Positive): TP represents the number of patients who have been properly classified to have malignant nodes, meaning they have the disease.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2.</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TN (True Negative): TN represents the number of correctly classified patients who are healthy.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3.</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FP (False Positive): FP represents the number of misclassified patients with the disease, but they are healthy. FP is also known as a </a:t>
            </a:r>
            <a:r>
              <a:rPr kumimoji="0" lang="en-US" altLang="en-US" sz="2500" b="0" i="1" u="none" strike="noStrike" cap="none" normalizeH="0" baseline="0">
                <a:ln>
                  <a:noFill/>
                </a:ln>
                <a:solidFill>
                  <a:srgbClr val="2E2E2E"/>
                </a:solidFill>
                <a:effectLst/>
              </a:rPr>
              <a:t>Type I error</a:t>
            </a:r>
            <a:r>
              <a:rPr kumimoji="0" lang="en-US" altLang="en-US" sz="2500" b="0" i="0" u="none" strike="noStrike" cap="none" normalizeH="0" baseline="0">
                <a:ln>
                  <a:noFill/>
                </a:ln>
                <a:solidFill>
                  <a:srgbClr val="2E2E2E"/>
                </a:solidFill>
                <a:effectLst/>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4.</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FN (False Negative): FN represents the number of patients misclassified as healthy, but they are suffering from the disease. FN is also known as a </a:t>
            </a:r>
            <a:r>
              <a:rPr kumimoji="0" lang="en-US" altLang="en-US" sz="2500" b="0" i="1" u="none" strike="noStrike" cap="none" normalizeH="0" baseline="0">
                <a:ln>
                  <a:noFill/>
                </a:ln>
                <a:solidFill>
                  <a:srgbClr val="2E2E2E"/>
                </a:solidFill>
                <a:effectLst/>
              </a:rPr>
              <a:t>Type II error</a:t>
            </a:r>
            <a:endParaRPr kumimoji="0" lang="en-US" altLang="en-US" sz="2500" b="0" i="0" u="none" strike="noStrike" cap="none" normalizeH="0" baseline="0">
              <a:ln>
                <a:noFill/>
              </a:ln>
              <a:solidFill>
                <a:srgbClr val="2E2E2E"/>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mn-lt"/>
            </a:endParaRPr>
          </a:p>
        </p:txBody>
      </p:sp>
      <p:pic>
        <p:nvPicPr>
          <p:cNvPr id="1027" name="Picture 3" descr="What is a confusion matrix?. Everything you Should Know about… | by  Anuganti Suresh | Analytics Vidhya | Medium">
            <a:extLst>
              <a:ext uri="{FF2B5EF4-FFF2-40B4-BE49-F238E27FC236}">
                <a16:creationId xmlns:a16="http://schemas.microsoft.com/office/drawing/2014/main" id="{B6C7D6E1-842B-BBF2-0CAA-C1F7F9193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1800" y="2628900"/>
            <a:ext cx="6353175"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81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FF3A-B0E7-78D9-7645-7EBB3DEAD136}"/>
              </a:ext>
            </a:extLst>
          </p:cNvPr>
          <p:cNvSpPr>
            <a:spLocks noGrp="1"/>
          </p:cNvSpPr>
          <p:nvPr>
            <p:ph type="title"/>
          </p:nvPr>
        </p:nvSpPr>
        <p:spPr>
          <a:xfrm>
            <a:off x="726124" y="571501"/>
            <a:ext cx="12151676" cy="830997"/>
          </a:xfrm>
        </p:spPr>
        <p:txBody>
          <a:bodyPr/>
          <a:lstStyle/>
          <a:p>
            <a:r>
              <a:rPr lang="en-GB" dirty="0"/>
              <a:t>/Graph analysis of trained dataset</a:t>
            </a:r>
          </a:p>
        </p:txBody>
      </p:sp>
      <p:pic>
        <p:nvPicPr>
          <p:cNvPr id="2050" name="Picture 2">
            <a:extLst>
              <a:ext uri="{FF2B5EF4-FFF2-40B4-BE49-F238E27FC236}">
                <a16:creationId xmlns:a16="http://schemas.microsoft.com/office/drawing/2014/main" id="{E99D8E24-AD80-4B86-1228-E0AAD90B5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0" y="2464335"/>
            <a:ext cx="1694812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258E-F0FD-5273-38E8-146F444B906D}"/>
              </a:ext>
            </a:extLst>
          </p:cNvPr>
          <p:cNvSpPr>
            <a:spLocks noGrp="1"/>
          </p:cNvSpPr>
          <p:nvPr>
            <p:ph type="title"/>
          </p:nvPr>
        </p:nvSpPr>
        <p:spPr>
          <a:xfrm>
            <a:off x="726124" y="419100"/>
            <a:ext cx="8113075" cy="1891209"/>
          </a:xfrm>
        </p:spPr>
        <p:txBody>
          <a:bodyPr/>
          <a:lstStyle/>
          <a:p>
            <a:r>
              <a:rPr lang="en-GB" dirty="0"/>
              <a:t>/Result Screenshot</a:t>
            </a:r>
          </a:p>
        </p:txBody>
      </p:sp>
      <p:pic>
        <p:nvPicPr>
          <p:cNvPr id="5" name="Picture 4" descr="Graphical user interface, text&#10;&#10;Description automatically generated">
            <a:extLst>
              <a:ext uri="{FF2B5EF4-FFF2-40B4-BE49-F238E27FC236}">
                <a16:creationId xmlns:a16="http://schemas.microsoft.com/office/drawing/2014/main" id="{B795F430-B09A-3932-CC13-6B7F1BBEE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6" y="1714500"/>
            <a:ext cx="12869334" cy="7239000"/>
          </a:xfrm>
          <a:prstGeom prst="rect">
            <a:avLst/>
          </a:prstGeom>
        </p:spPr>
      </p:pic>
      <p:sp>
        <p:nvSpPr>
          <p:cNvPr id="6" name="TextBox 5">
            <a:extLst>
              <a:ext uri="{FF2B5EF4-FFF2-40B4-BE49-F238E27FC236}">
                <a16:creationId xmlns:a16="http://schemas.microsoft.com/office/drawing/2014/main" id="{2D89BAD7-337B-9850-CB2A-0EC59AE1FBAD}"/>
              </a:ext>
            </a:extLst>
          </p:cNvPr>
          <p:cNvSpPr txBox="1"/>
          <p:nvPr/>
        </p:nvSpPr>
        <p:spPr>
          <a:xfrm>
            <a:off x="5715000" y="9410700"/>
            <a:ext cx="6096000" cy="369332"/>
          </a:xfrm>
          <a:prstGeom prst="rect">
            <a:avLst/>
          </a:prstGeom>
          <a:noFill/>
        </p:spPr>
        <p:txBody>
          <a:bodyPr wrap="square" rtlCol="0">
            <a:spAutoFit/>
          </a:bodyPr>
          <a:lstStyle/>
          <a:p>
            <a:pPr algn="ctr"/>
            <a:r>
              <a:rPr lang="en-GB" b="1" dirty="0"/>
              <a:t>Figure: Training Dataset</a:t>
            </a:r>
          </a:p>
        </p:txBody>
      </p:sp>
    </p:spTree>
    <p:extLst>
      <p:ext uri="{BB962C8B-B14F-4D97-AF65-F5344CB8AC3E}">
        <p14:creationId xmlns:p14="http://schemas.microsoft.com/office/powerpoint/2010/main" val="24123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452995" cy="985519"/>
          </a:xfrm>
          <a:prstGeom prst="rect">
            <a:avLst/>
          </a:prstGeom>
        </p:spPr>
        <p:txBody>
          <a:bodyPr vert="horz" wrap="square" lIns="0" tIns="12700" rIns="0" bIns="0" rtlCol="0">
            <a:spAutoFit/>
          </a:bodyPr>
          <a:lstStyle/>
          <a:p>
            <a:pPr marL="12700">
              <a:lnSpc>
                <a:spcPct val="100000"/>
              </a:lnSpc>
              <a:spcBef>
                <a:spcPts val="100"/>
              </a:spcBef>
              <a:tabLst>
                <a:tab pos="2101850" algn="l"/>
                <a:tab pos="2946400" algn="l"/>
              </a:tabLst>
            </a:pPr>
            <a:r>
              <a:rPr sz="6300" b="0" spc="-20" dirty="0">
                <a:latin typeface="Arial" panose="020B0604020202020204"/>
                <a:cs typeface="Arial" panose="020B0604020202020204"/>
              </a:rPr>
              <a:t>What</a:t>
            </a:r>
            <a:r>
              <a:rPr sz="6300" b="0" dirty="0">
                <a:latin typeface="Arial" panose="020B0604020202020204"/>
                <a:cs typeface="Arial" panose="020B0604020202020204"/>
              </a:rPr>
              <a:t>	</a:t>
            </a:r>
            <a:r>
              <a:rPr sz="6300" b="0" spc="-25" dirty="0">
                <a:latin typeface="Arial" panose="020B0604020202020204"/>
                <a:cs typeface="Arial" panose="020B0604020202020204"/>
              </a:rPr>
              <a:t>Is</a:t>
            </a:r>
            <a:r>
              <a:rPr sz="6300" b="0" dirty="0">
                <a:latin typeface="Arial" panose="020B0604020202020204"/>
                <a:cs typeface="Arial" panose="020B0604020202020204"/>
              </a:rPr>
              <a:t>	</a:t>
            </a:r>
            <a:r>
              <a:rPr sz="6300" b="0" spc="-10" dirty="0">
                <a:latin typeface="Arial" panose="020B0604020202020204"/>
                <a:cs typeface="Arial" panose="020B0604020202020204"/>
              </a:rPr>
              <a:t>Pneumonia?</a:t>
            </a:r>
            <a:endParaRPr sz="6300">
              <a:latin typeface="Arial" panose="020B0604020202020204"/>
              <a:cs typeface="Arial" panose="020B0604020202020204"/>
            </a:endParaRPr>
          </a:p>
        </p:txBody>
      </p:sp>
      <p:sp>
        <p:nvSpPr>
          <p:cNvPr id="7" name="object 7"/>
          <p:cNvSpPr txBox="1"/>
          <p:nvPr/>
        </p:nvSpPr>
        <p:spPr>
          <a:xfrm>
            <a:off x="1145114" y="2087004"/>
            <a:ext cx="15085486" cy="6104941"/>
          </a:xfrm>
          <a:prstGeom prst="rect">
            <a:avLst/>
          </a:prstGeom>
        </p:spPr>
        <p:txBody>
          <a:bodyPr vert="horz" wrap="square" lIns="0" tIns="12065" rIns="0" bIns="0" rtlCol="0">
            <a:spAutoFit/>
          </a:bodyPr>
          <a:lstStyle/>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445" dirty="0">
                <a:solidFill>
                  <a:srgbClr val="0F0D12"/>
                </a:solidFill>
                <a:latin typeface="Bahnschrift Light" panose="020B0502040204020203" pitchFamily="34" charset="0"/>
                <a:cs typeface="Calibri" panose="020F0502020204030204"/>
              </a:rPr>
              <a:t>Pneumonia</a:t>
            </a:r>
            <a:r>
              <a:rPr sz="3350" dirty="0">
                <a:solidFill>
                  <a:srgbClr val="0F0D12"/>
                </a:solidFill>
                <a:latin typeface="Bahnschrift Light" panose="020B0502040204020203" pitchFamily="34" charset="0"/>
                <a:cs typeface="Calibri" panose="020F0502020204030204"/>
              </a:rPr>
              <a:t>	</a:t>
            </a:r>
            <a:r>
              <a:rPr sz="3350" spc="200" dirty="0">
                <a:solidFill>
                  <a:srgbClr val="0F0D12"/>
                </a:solidFill>
                <a:latin typeface="Bahnschrift Light" panose="020B0502040204020203" pitchFamily="34" charset="0"/>
                <a:cs typeface="Calibri" panose="020F0502020204030204"/>
              </a:rPr>
              <a:t>is</a:t>
            </a:r>
            <a:r>
              <a:rPr lang="en-GB" sz="3350" spc="200" dirty="0">
                <a:solidFill>
                  <a:srgbClr val="0F0D12"/>
                </a:solidFill>
                <a:latin typeface="Bahnschrift Light" panose="020B0502040204020203" pitchFamily="34" charset="0"/>
                <a:cs typeface="Calibri" panose="020F0502020204030204"/>
              </a:rPr>
              <a:t> </a:t>
            </a:r>
            <a:r>
              <a:rPr sz="3350" spc="400" dirty="0">
                <a:solidFill>
                  <a:srgbClr val="0F0D12"/>
                </a:solidFill>
                <a:latin typeface="Bahnschrift Light" panose="020B0502040204020203" pitchFamily="34" charset="0"/>
                <a:cs typeface="Calibri" panose="020F0502020204030204"/>
              </a:rPr>
              <a:t>an</a:t>
            </a:r>
            <a:r>
              <a:rPr lang="en-GB" sz="3350" spc="400" dirty="0">
                <a:solidFill>
                  <a:srgbClr val="0F0D12"/>
                </a:solidFill>
                <a:latin typeface="Bahnschrift Light" panose="020B0502040204020203" pitchFamily="34" charset="0"/>
                <a:cs typeface="Calibri" panose="020F0502020204030204"/>
              </a:rPr>
              <a:t> </a:t>
            </a:r>
            <a:r>
              <a:rPr sz="3350" spc="285" dirty="0">
                <a:solidFill>
                  <a:srgbClr val="0F0D12"/>
                </a:solidFill>
                <a:latin typeface="Bahnschrift Light" panose="020B0502040204020203" pitchFamily="34" charset="0"/>
                <a:cs typeface="Calibri" panose="020F0502020204030204"/>
              </a:rPr>
              <a:t>infection</a:t>
            </a:r>
            <a:r>
              <a:rPr lang="en-GB" sz="3350" spc="285" dirty="0">
                <a:solidFill>
                  <a:srgbClr val="0F0D12"/>
                </a:solidFill>
                <a:latin typeface="Bahnschrift Light" panose="020B0502040204020203" pitchFamily="34" charset="0"/>
                <a:cs typeface="Calibri" panose="020F0502020204030204"/>
              </a:rPr>
              <a:t> </a:t>
            </a:r>
            <a:r>
              <a:rPr sz="3350" spc="305" dirty="0">
                <a:solidFill>
                  <a:srgbClr val="0F0D12"/>
                </a:solidFill>
                <a:latin typeface="Bahnschrift Light" panose="020B0502040204020203" pitchFamily="34" charset="0"/>
                <a:cs typeface="Calibri" panose="020F0502020204030204"/>
              </a:rPr>
              <a:t>that</a:t>
            </a:r>
            <a:r>
              <a:rPr lang="en-GB" sz="3350" spc="305" dirty="0">
                <a:solidFill>
                  <a:srgbClr val="0F0D12"/>
                </a:solidFill>
                <a:latin typeface="Bahnschrift Light" panose="020B0502040204020203" pitchFamily="34" charset="0"/>
                <a:cs typeface="Calibri" panose="020F0502020204030204"/>
              </a:rPr>
              <a:t> </a:t>
            </a:r>
            <a:r>
              <a:rPr sz="3350" spc="330" dirty="0">
                <a:solidFill>
                  <a:srgbClr val="0F0D12"/>
                </a:solidFill>
                <a:latin typeface="Bahnschrift Light" panose="020B0502040204020203" pitchFamily="34" charset="0"/>
                <a:cs typeface="Calibri" panose="020F0502020204030204"/>
              </a:rPr>
              <a:t>inflames</a:t>
            </a:r>
            <a:r>
              <a:rPr sz="3350" dirty="0">
                <a:solidFill>
                  <a:srgbClr val="0F0D12"/>
                </a:solidFill>
                <a:latin typeface="Bahnschrift Light" panose="020B0502040204020203" pitchFamily="34" charset="0"/>
                <a:cs typeface="Calibri" panose="020F0502020204030204"/>
              </a:rPr>
              <a:t>	</a:t>
            </a:r>
            <a:r>
              <a:rPr lang="en-GB" sz="3350" dirty="0">
                <a:solidFill>
                  <a:srgbClr val="0F0D12"/>
                </a:solidFill>
                <a:latin typeface="Bahnschrift Light" panose="020B0502040204020203" pitchFamily="34" charset="0"/>
                <a:cs typeface="Calibri" panose="020F0502020204030204"/>
              </a:rPr>
              <a:t> </a:t>
            </a:r>
            <a:r>
              <a:rPr sz="3350" spc="195" dirty="0">
                <a:solidFill>
                  <a:srgbClr val="0F0D12"/>
                </a:solidFill>
                <a:latin typeface="Bahnschrift Light" panose="020B0502040204020203" pitchFamily="34" charset="0"/>
                <a:cs typeface="Calibri" panose="020F0502020204030204"/>
              </a:rPr>
              <a:t>air</a:t>
            </a:r>
            <a:r>
              <a:rPr lang="en-GB" sz="3350" spc="195" dirty="0">
                <a:solidFill>
                  <a:srgbClr val="0F0D12"/>
                </a:solidFill>
                <a:latin typeface="Bahnschrift Light" panose="020B0502040204020203" pitchFamily="34" charset="0"/>
                <a:cs typeface="Calibri" panose="020F0502020204030204"/>
              </a:rPr>
              <a:t> </a:t>
            </a:r>
            <a:r>
              <a:rPr sz="3350" spc="345" dirty="0">
                <a:solidFill>
                  <a:srgbClr val="0F0D12"/>
                </a:solidFill>
                <a:latin typeface="Bahnschrift Light" panose="020B0502040204020203" pitchFamily="34" charset="0"/>
                <a:cs typeface="Calibri" panose="020F0502020204030204"/>
              </a:rPr>
              <a:t>sacs</a:t>
            </a:r>
            <a:r>
              <a:rPr lang="en-GB" sz="3350" spc="345" dirty="0">
                <a:solidFill>
                  <a:srgbClr val="0F0D12"/>
                </a:solidFill>
                <a:latin typeface="Bahnschrift Light" panose="020B0502040204020203" pitchFamily="34" charset="0"/>
                <a:cs typeface="Calibri" panose="020F0502020204030204"/>
              </a:rPr>
              <a:t> </a:t>
            </a:r>
            <a:r>
              <a:rPr sz="3350" spc="280" dirty="0">
                <a:solidFill>
                  <a:srgbClr val="0F0D12"/>
                </a:solidFill>
                <a:latin typeface="Bahnschrift Light" panose="020B0502040204020203" pitchFamily="34" charset="0"/>
                <a:cs typeface="Calibri" panose="020F0502020204030204"/>
              </a:rPr>
              <a:t>in</a:t>
            </a:r>
            <a:r>
              <a:rPr lang="en-GB" sz="3350" spc="28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one</a:t>
            </a:r>
            <a:r>
              <a:rPr lang="en-GB" sz="3350" spc="355" dirty="0">
                <a:solidFill>
                  <a:srgbClr val="0F0D12"/>
                </a:solidFill>
                <a:latin typeface="Bahnschrift Light" panose="020B0502040204020203" pitchFamily="34" charset="0"/>
                <a:cs typeface="Calibri" panose="020F0502020204030204"/>
              </a:rPr>
              <a:t> </a:t>
            </a:r>
            <a:r>
              <a:rPr sz="3350" spc="215" dirty="0">
                <a:solidFill>
                  <a:srgbClr val="0F0D12"/>
                </a:solidFill>
                <a:latin typeface="Bahnschrift Light" panose="020B0502040204020203" pitchFamily="34" charset="0"/>
                <a:cs typeface="Calibri" panose="020F0502020204030204"/>
              </a:rPr>
              <a:t>or</a:t>
            </a:r>
            <a:r>
              <a:rPr lang="en-GB" altLang="" sz="3350" spc="215" dirty="0">
                <a:solidFill>
                  <a:srgbClr val="0F0D12"/>
                </a:solidFill>
                <a:latin typeface="Bahnschrift Light" panose="020B0502040204020203" pitchFamily="34" charset="0"/>
                <a:cs typeface="Calibri" panose="020F0502020204030204"/>
              </a:rPr>
              <a:t> </a:t>
            </a:r>
            <a:r>
              <a:rPr sz="3350" spc="365" dirty="0">
                <a:solidFill>
                  <a:srgbClr val="0F0D12"/>
                </a:solidFill>
                <a:latin typeface="Bahnschrift Light" panose="020B0502040204020203" pitchFamily="34" charset="0"/>
                <a:cs typeface="Calibri" panose="020F0502020204030204"/>
              </a:rPr>
              <a:t>both </a:t>
            </a:r>
            <a:r>
              <a:rPr sz="3350" spc="425" dirty="0">
                <a:solidFill>
                  <a:srgbClr val="0F0D12"/>
                </a:solidFill>
                <a:latin typeface="Bahnschrift Light" panose="020B0502040204020203" pitchFamily="34" charset="0"/>
                <a:cs typeface="Calibri" panose="020F0502020204030204"/>
              </a:rPr>
              <a:t>lungs</a:t>
            </a:r>
            <a:r>
              <a:rPr sz="3350" spc="135" dirty="0">
                <a:solidFill>
                  <a:srgbClr val="0F0D12"/>
                </a:solidFill>
                <a:latin typeface="Bahnschrift Light" panose="020B0502040204020203" pitchFamily="34" charset="0"/>
                <a:cs typeface="Calibri" panose="020F0502020204030204"/>
              </a:rPr>
              <a:t> </a:t>
            </a:r>
            <a:r>
              <a:rPr sz="3350" spc="295" dirty="0">
                <a:solidFill>
                  <a:srgbClr val="0F0D12"/>
                </a:solidFill>
                <a:latin typeface="Bahnschrift Light" panose="020B0502040204020203" pitchFamily="34" charset="0"/>
                <a:cs typeface="Calibri" panose="020F0502020204030204"/>
              </a:rPr>
              <a:t>infection</a:t>
            </a:r>
            <a:r>
              <a:rPr sz="3350" spc="140" dirty="0">
                <a:solidFill>
                  <a:srgbClr val="0F0D12"/>
                </a:solidFill>
                <a:latin typeface="Bahnschrift Light" panose="020B0502040204020203" pitchFamily="34" charset="0"/>
                <a:cs typeface="Calibri" panose="020F0502020204030204"/>
              </a:rPr>
              <a:t> </a:t>
            </a:r>
            <a:r>
              <a:rPr sz="3350" spc="434" dirty="0">
                <a:solidFill>
                  <a:srgbClr val="0F0D12"/>
                </a:solidFill>
                <a:latin typeface="Bahnschrift Light" panose="020B0502040204020203" pitchFamily="34" charset="0"/>
                <a:cs typeface="Calibri" panose="020F0502020204030204"/>
              </a:rPr>
              <a:t>can</a:t>
            </a:r>
            <a:r>
              <a:rPr sz="3350" spc="140" dirty="0">
                <a:solidFill>
                  <a:srgbClr val="0F0D12"/>
                </a:solidFill>
                <a:latin typeface="Bahnschrift Light" panose="020B0502040204020203" pitchFamily="34" charset="0"/>
                <a:cs typeface="Calibri" panose="020F0502020204030204"/>
              </a:rPr>
              <a:t> </a:t>
            </a:r>
            <a:r>
              <a:rPr sz="3350" spc="425" dirty="0">
                <a:solidFill>
                  <a:srgbClr val="0F0D12"/>
                </a:solidFill>
                <a:latin typeface="Bahnschrift Light" panose="020B0502040204020203" pitchFamily="34" charset="0"/>
                <a:cs typeface="Calibri" panose="020F0502020204030204"/>
              </a:rPr>
              <a:t>be</a:t>
            </a:r>
            <a:r>
              <a:rPr sz="3350" spc="140" dirty="0">
                <a:solidFill>
                  <a:srgbClr val="0F0D12"/>
                </a:solidFill>
                <a:latin typeface="Bahnschrift Light" panose="020B0502040204020203" pitchFamily="34" charset="0"/>
                <a:cs typeface="Calibri" panose="020F0502020204030204"/>
              </a:rPr>
              <a:t> </a:t>
            </a:r>
            <a:r>
              <a:rPr sz="3350" spc="185" dirty="0">
                <a:solidFill>
                  <a:srgbClr val="0F0D12"/>
                </a:solidFill>
                <a:latin typeface="Bahnschrift Light" panose="020B0502040204020203" pitchFamily="34" charset="0"/>
                <a:cs typeface="Calibri" panose="020F0502020204030204"/>
              </a:rPr>
              <a:t>life-</a:t>
            </a:r>
            <a:r>
              <a:rPr sz="3350" spc="360" dirty="0">
                <a:solidFill>
                  <a:srgbClr val="0F0D12"/>
                </a:solidFill>
                <a:latin typeface="Bahnschrift Light" panose="020B0502040204020203" pitchFamily="34" charset="0"/>
                <a:cs typeface="Calibri" panose="020F0502020204030204"/>
              </a:rPr>
              <a:t>threatening</a:t>
            </a:r>
            <a:r>
              <a:rPr sz="3350" spc="140" dirty="0">
                <a:solidFill>
                  <a:srgbClr val="0F0D12"/>
                </a:solidFill>
                <a:latin typeface="Bahnschrift Light" panose="020B0502040204020203" pitchFamily="34" charset="0"/>
                <a:cs typeface="Calibri" panose="020F0502020204030204"/>
              </a:rPr>
              <a:t> </a:t>
            </a:r>
            <a:r>
              <a:rPr sz="3350" spc="270" dirty="0">
                <a:solidFill>
                  <a:srgbClr val="0F0D12"/>
                </a:solidFill>
                <a:latin typeface="Bahnschrift Light" panose="020B0502040204020203" pitchFamily="34" charset="0"/>
                <a:cs typeface="Calibri" panose="020F0502020204030204"/>
              </a:rPr>
              <a:t>to</a:t>
            </a:r>
            <a:r>
              <a:rPr sz="3350" spc="140" dirty="0">
                <a:solidFill>
                  <a:srgbClr val="0F0D12"/>
                </a:solidFill>
                <a:latin typeface="Bahnschrift Light" panose="020B0502040204020203" pitchFamily="34" charset="0"/>
                <a:cs typeface="Calibri" panose="020F0502020204030204"/>
              </a:rPr>
              <a:t> </a:t>
            </a:r>
            <a:r>
              <a:rPr sz="3350" spc="295" dirty="0">
                <a:solidFill>
                  <a:srgbClr val="0F0D12"/>
                </a:solidFill>
                <a:latin typeface="Bahnschrift Light" panose="020B0502040204020203" pitchFamily="34" charset="0"/>
                <a:cs typeface="Calibri" panose="020F0502020204030204"/>
              </a:rPr>
              <a:t>anyone.</a:t>
            </a:r>
            <a:endParaRPr lang="en-GB" sz="3350" dirty="0">
              <a:latin typeface="Bahnschrift Light" panose="020B0502040204020203" pitchFamily="34" charset="0"/>
              <a:cs typeface="Calibri" panose="020F0502020204030204"/>
            </a:endParaRP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370" dirty="0">
                <a:solidFill>
                  <a:srgbClr val="0F0D12"/>
                </a:solidFill>
                <a:latin typeface="Bahnschrift Light" panose="020B0502040204020203" pitchFamily="34" charset="0"/>
                <a:cs typeface="Calibri" panose="020F0502020204030204"/>
              </a:rPr>
              <a:t>The</a:t>
            </a:r>
            <a:r>
              <a:rPr sz="3350" spc="130" dirty="0">
                <a:solidFill>
                  <a:srgbClr val="0F0D12"/>
                </a:solidFill>
                <a:latin typeface="Bahnschrift Light" panose="020B0502040204020203" pitchFamily="34" charset="0"/>
                <a:cs typeface="Calibri" panose="020F0502020204030204"/>
              </a:rPr>
              <a:t> </a:t>
            </a:r>
            <a:r>
              <a:rPr sz="3350" spc="475" dirty="0">
                <a:solidFill>
                  <a:srgbClr val="0F0D12"/>
                </a:solidFill>
                <a:latin typeface="Bahnschrift Light" panose="020B0502040204020203" pitchFamily="34" charset="0"/>
                <a:cs typeface="Calibri" panose="020F0502020204030204"/>
              </a:rPr>
              <a:t>germs</a:t>
            </a:r>
            <a:r>
              <a:rPr sz="3350" spc="135" dirty="0">
                <a:solidFill>
                  <a:srgbClr val="0F0D12"/>
                </a:solidFill>
                <a:latin typeface="Bahnschrift Light" panose="020B0502040204020203" pitchFamily="34" charset="0"/>
                <a:cs typeface="Calibri" panose="020F0502020204030204"/>
              </a:rPr>
              <a:t> </a:t>
            </a:r>
            <a:r>
              <a:rPr sz="3350" spc="325" dirty="0">
                <a:solidFill>
                  <a:srgbClr val="0F0D12"/>
                </a:solidFill>
                <a:latin typeface="Bahnschrift Light" panose="020B0502040204020203" pitchFamily="34" charset="0"/>
                <a:cs typeface="Calibri" panose="020F0502020204030204"/>
              </a:rPr>
              <a:t>that</a:t>
            </a:r>
            <a:r>
              <a:rPr sz="3350" spc="135" dirty="0">
                <a:solidFill>
                  <a:srgbClr val="0F0D12"/>
                </a:solidFill>
                <a:latin typeface="Bahnschrift Light" panose="020B0502040204020203" pitchFamily="34" charset="0"/>
                <a:cs typeface="Calibri" panose="020F0502020204030204"/>
              </a:rPr>
              <a:t> </a:t>
            </a:r>
            <a:r>
              <a:rPr sz="3350" spc="395" dirty="0">
                <a:solidFill>
                  <a:srgbClr val="0F0D12"/>
                </a:solidFill>
                <a:latin typeface="Bahnschrift Light" panose="020B0502040204020203" pitchFamily="34" charset="0"/>
                <a:cs typeface="Calibri" panose="020F0502020204030204"/>
              </a:rPr>
              <a:t>cause</a:t>
            </a:r>
            <a:r>
              <a:rPr sz="3350" spc="130" dirty="0">
                <a:solidFill>
                  <a:srgbClr val="0F0D12"/>
                </a:solidFill>
                <a:latin typeface="Bahnschrift Light" panose="020B0502040204020203" pitchFamily="34" charset="0"/>
                <a:cs typeface="Calibri" panose="020F0502020204030204"/>
              </a:rPr>
              <a:t> </a:t>
            </a:r>
            <a:r>
              <a:rPr sz="3350" spc="440" dirty="0">
                <a:solidFill>
                  <a:srgbClr val="0F0D12"/>
                </a:solidFill>
                <a:latin typeface="Bahnschrift Light" panose="020B0502040204020203" pitchFamily="34" charset="0"/>
                <a:cs typeface="Calibri" panose="020F0502020204030204"/>
              </a:rPr>
              <a:t>pneumonia</a:t>
            </a:r>
            <a:r>
              <a:rPr sz="3350" spc="135" dirty="0">
                <a:solidFill>
                  <a:srgbClr val="0F0D12"/>
                </a:solidFill>
                <a:latin typeface="Bahnschrift Light" panose="020B0502040204020203" pitchFamily="34" charset="0"/>
                <a:cs typeface="Calibri" panose="020F0502020204030204"/>
              </a:rPr>
              <a:t> </a:t>
            </a:r>
            <a:r>
              <a:rPr sz="3350" spc="290" dirty="0">
                <a:solidFill>
                  <a:srgbClr val="0F0D12"/>
                </a:solidFill>
                <a:latin typeface="Bahnschrift Light" panose="020B0502040204020203" pitchFamily="34" charset="0"/>
                <a:cs typeface="Calibri" panose="020F0502020204030204"/>
              </a:rPr>
              <a:t>are</a:t>
            </a:r>
            <a:r>
              <a:rPr sz="3350" spc="135"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contagious.</a:t>
            </a:r>
            <a:endParaRPr lang="en-GB" sz="3350" dirty="0">
              <a:latin typeface="Bahnschrift Light" panose="020B0502040204020203" pitchFamily="34" charset="0"/>
              <a:cs typeface="Calibri" panose="020F0502020204030204"/>
            </a:endParaRP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409" dirty="0">
                <a:solidFill>
                  <a:srgbClr val="0F0D12"/>
                </a:solidFill>
                <a:latin typeface="Bahnschrift Light" panose="020B0502040204020203" pitchFamily="34" charset="0"/>
                <a:cs typeface="Calibri" panose="020F0502020204030204"/>
              </a:rPr>
              <a:t>Both</a:t>
            </a:r>
            <a:r>
              <a:rPr lang="en-GB" sz="3350" spc="409" dirty="0">
                <a:solidFill>
                  <a:srgbClr val="0F0D12"/>
                </a:solidFill>
                <a:latin typeface="Bahnschrift Light" panose="020B0502040204020203" pitchFamily="34" charset="0"/>
                <a:cs typeface="Calibri" panose="020F0502020204030204"/>
              </a:rPr>
              <a:t> </a:t>
            </a:r>
            <a:r>
              <a:rPr sz="3350" spc="195" dirty="0">
                <a:solidFill>
                  <a:srgbClr val="0F0D12"/>
                </a:solidFill>
                <a:latin typeface="Bahnschrift Light" panose="020B0502040204020203" pitchFamily="34" charset="0"/>
                <a:cs typeface="Calibri" panose="020F0502020204030204"/>
              </a:rPr>
              <a:t>viral</a:t>
            </a:r>
            <a:r>
              <a:rPr lang="en-GB" sz="3350" spc="195" dirty="0">
                <a:solidFill>
                  <a:srgbClr val="0F0D12"/>
                </a:solidFill>
                <a:latin typeface="Bahnschrift Light" panose="020B0502040204020203" pitchFamily="34" charset="0"/>
                <a:cs typeface="Calibri" panose="020F0502020204030204"/>
              </a:rPr>
              <a:t> </a:t>
            </a:r>
            <a:r>
              <a:rPr sz="3350" spc="425" dirty="0">
                <a:solidFill>
                  <a:srgbClr val="0F0D12"/>
                </a:solidFill>
                <a:latin typeface="Bahnschrift Light" panose="020B0502040204020203" pitchFamily="34" charset="0"/>
                <a:cs typeface="Calibri" panose="020F0502020204030204"/>
              </a:rPr>
              <a:t>and</a:t>
            </a:r>
            <a:r>
              <a:rPr sz="3350" dirty="0">
                <a:solidFill>
                  <a:srgbClr val="0F0D12"/>
                </a:solidFill>
                <a:latin typeface="Bahnschrift Light" panose="020B0502040204020203" pitchFamily="34" charset="0"/>
                <a:cs typeface="Calibri" panose="020F0502020204030204"/>
              </a:rPr>
              <a:t>	</a:t>
            </a:r>
            <a:r>
              <a:rPr sz="3350" spc="285" dirty="0">
                <a:solidFill>
                  <a:srgbClr val="0F0D12"/>
                </a:solidFill>
                <a:latin typeface="Bahnschrift Light" panose="020B0502040204020203" pitchFamily="34" charset="0"/>
                <a:cs typeface="Calibri" panose="020F0502020204030204"/>
              </a:rPr>
              <a:t>bacterial</a:t>
            </a:r>
            <a:r>
              <a:rPr sz="3350" dirty="0">
                <a:solidFill>
                  <a:srgbClr val="0F0D12"/>
                </a:solidFill>
                <a:latin typeface="Bahnschrift Light" panose="020B0502040204020203" pitchFamily="34" charset="0"/>
                <a:cs typeface="Calibri" panose="020F0502020204030204"/>
              </a:rPr>
              <a:t>	</a:t>
            </a:r>
            <a:r>
              <a:rPr sz="3350" spc="430" dirty="0">
                <a:solidFill>
                  <a:srgbClr val="0F0D12"/>
                </a:solidFill>
                <a:latin typeface="Bahnschrift Light" panose="020B0502040204020203" pitchFamily="34" charset="0"/>
                <a:cs typeface="Calibri" panose="020F0502020204030204"/>
              </a:rPr>
              <a:t>pneumonia</a:t>
            </a:r>
            <a:r>
              <a:rPr lang="en-GB" sz="3350" spc="430" dirty="0">
                <a:solidFill>
                  <a:srgbClr val="0F0D12"/>
                </a:solidFill>
                <a:latin typeface="Bahnschrift Light" panose="020B0502040204020203" pitchFamily="34" charset="0"/>
                <a:cs typeface="Calibri" panose="020F0502020204030204"/>
              </a:rPr>
              <a:t> </a:t>
            </a:r>
            <a:r>
              <a:rPr sz="3350" spc="409" dirty="0">
                <a:solidFill>
                  <a:srgbClr val="0F0D12"/>
                </a:solidFill>
                <a:latin typeface="Bahnschrift Light" panose="020B0502040204020203" pitchFamily="34" charset="0"/>
                <a:cs typeface="Calibri" panose="020F0502020204030204"/>
              </a:rPr>
              <a:t>can</a:t>
            </a:r>
            <a:r>
              <a:rPr sz="335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spread</a:t>
            </a:r>
            <a:r>
              <a:rPr sz="3350" dirty="0">
                <a:solidFill>
                  <a:srgbClr val="0F0D12"/>
                </a:solidFill>
                <a:latin typeface="Bahnschrift Light" panose="020B0502040204020203" pitchFamily="34" charset="0"/>
                <a:cs typeface="Calibri" panose="020F0502020204030204"/>
              </a:rPr>
              <a:t>	</a:t>
            </a:r>
            <a:r>
              <a:rPr sz="3350" spc="245" dirty="0">
                <a:solidFill>
                  <a:srgbClr val="0F0D12"/>
                </a:solidFill>
                <a:latin typeface="Bahnschrift Light" panose="020B0502040204020203" pitchFamily="34" charset="0"/>
                <a:cs typeface="Calibri" panose="020F0502020204030204"/>
              </a:rPr>
              <a:t>to</a:t>
            </a:r>
            <a:r>
              <a:rPr lang="en-GB" altLang="" sz="3350" spc="245" dirty="0">
                <a:solidFill>
                  <a:srgbClr val="0F0D12"/>
                </a:solidFill>
                <a:latin typeface="Bahnschrift Light" panose="020B0502040204020203" pitchFamily="34" charset="0"/>
                <a:cs typeface="Calibri" panose="020F0502020204030204"/>
              </a:rPr>
              <a:t> </a:t>
            </a:r>
            <a:r>
              <a:rPr sz="3350" spc="300" dirty="0">
                <a:solidFill>
                  <a:srgbClr val="0F0D12"/>
                </a:solidFill>
                <a:latin typeface="Bahnschrift Light" panose="020B0502040204020203" pitchFamily="34" charset="0"/>
                <a:cs typeface="Calibri" panose="020F0502020204030204"/>
              </a:rPr>
              <a:t>others </a:t>
            </a:r>
            <a:r>
              <a:rPr sz="3350" spc="325" dirty="0">
                <a:solidFill>
                  <a:srgbClr val="0F0D12"/>
                </a:solidFill>
                <a:latin typeface="Bahnschrift Light" panose="020B0502040204020203" pitchFamily="34" charset="0"/>
                <a:cs typeface="Calibri" panose="020F0502020204030204"/>
              </a:rPr>
              <a:t>through:</a:t>
            </a:r>
            <a:endParaRPr sz="3350" dirty="0">
              <a:latin typeface="Bahnschrift Light" panose="020B0502040204020203" pitchFamily="34" charset="0"/>
              <a:cs typeface="Calibri" panose="020F0502020204030204"/>
            </a:endParaRPr>
          </a:p>
          <a:p>
            <a:pPr marL="624840" indent="-383540">
              <a:lnSpc>
                <a:spcPct val="100000"/>
              </a:lnSpc>
              <a:spcBef>
                <a:spcPts val="1450"/>
              </a:spcBef>
              <a:buAutoNum type="alphaLcPeriod"/>
              <a:tabLst>
                <a:tab pos="625475" algn="l"/>
              </a:tabLst>
            </a:pPr>
            <a:r>
              <a:rPr sz="3350" spc="310" dirty="0">
                <a:solidFill>
                  <a:srgbClr val="0F0D12"/>
                </a:solidFill>
                <a:latin typeface="Bahnschrift Light" panose="020B0502040204020203" pitchFamily="34" charset="0"/>
                <a:cs typeface="Calibri" panose="020F0502020204030204"/>
              </a:rPr>
              <a:t>Inhalation</a:t>
            </a:r>
            <a:r>
              <a:rPr sz="3350" spc="130" dirty="0">
                <a:solidFill>
                  <a:srgbClr val="0F0D12"/>
                </a:solidFill>
                <a:latin typeface="Bahnschrift Light" panose="020B0502040204020203" pitchFamily="34" charset="0"/>
                <a:cs typeface="Calibri" panose="020F0502020204030204"/>
              </a:rPr>
              <a:t> </a:t>
            </a:r>
            <a:r>
              <a:rPr sz="3350" spc="210" dirty="0">
                <a:solidFill>
                  <a:srgbClr val="0F0D12"/>
                </a:solidFill>
                <a:latin typeface="Bahnschrift Light" panose="020B0502040204020203" pitchFamily="34" charset="0"/>
                <a:cs typeface="Calibri" panose="020F0502020204030204"/>
              </a:rPr>
              <a:t>of</a:t>
            </a:r>
            <a:r>
              <a:rPr sz="3350" spc="130" dirty="0">
                <a:solidFill>
                  <a:srgbClr val="0F0D12"/>
                </a:solidFill>
                <a:latin typeface="Bahnschrift Light" panose="020B0502040204020203" pitchFamily="34" charset="0"/>
                <a:cs typeface="Calibri" panose="020F0502020204030204"/>
              </a:rPr>
              <a:t> </a:t>
            </a:r>
            <a:r>
              <a:rPr sz="3350" spc="310" dirty="0">
                <a:solidFill>
                  <a:srgbClr val="0F0D12"/>
                </a:solidFill>
                <a:latin typeface="Bahnschrift Light" panose="020B0502040204020203" pitchFamily="34" charset="0"/>
                <a:cs typeface="Calibri" panose="020F0502020204030204"/>
              </a:rPr>
              <a:t>airborne</a:t>
            </a:r>
            <a:r>
              <a:rPr sz="3350" spc="130" dirty="0">
                <a:solidFill>
                  <a:srgbClr val="0F0D12"/>
                </a:solidFill>
                <a:latin typeface="Bahnschrift Light" panose="020B0502040204020203" pitchFamily="34" charset="0"/>
                <a:cs typeface="Calibri" panose="020F0502020204030204"/>
              </a:rPr>
              <a:t> </a:t>
            </a:r>
            <a:r>
              <a:rPr sz="3350" spc="315" dirty="0">
                <a:solidFill>
                  <a:srgbClr val="0F0D12"/>
                </a:solidFill>
                <a:latin typeface="Bahnschrift Light" panose="020B0502040204020203" pitchFamily="34" charset="0"/>
                <a:cs typeface="Calibri" panose="020F0502020204030204"/>
              </a:rPr>
              <a:t>droplets</a:t>
            </a:r>
            <a:r>
              <a:rPr sz="3350" spc="135" dirty="0">
                <a:solidFill>
                  <a:srgbClr val="0F0D12"/>
                </a:solidFill>
                <a:latin typeface="Bahnschrift Light" panose="020B0502040204020203" pitchFamily="34" charset="0"/>
                <a:cs typeface="Calibri" panose="020F0502020204030204"/>
              </a:rPr>
              <a:t> </a:t>
            </a:r>
            <a:r>
              <a:rPr sz="3350" spc="360" dirty="0">
                <a:solidFill>
                  <a:srgbClr val="0F0D12"/>
                </a:solidFill>
                <a:latin typeface="Bahnschrift Light" panose="020B0502040204020203" pitchFamily="34" charset="0"/>
                <a:cs typeface="Calibri" panose="020F0502020204030204"/>
              </a:rPr>
              <a:t>from</a:t>
            </a:r>
            <a:r>
              <a:rPr sz="3350" spc="125" dirty="0">
                <a:solidFill>
                  <a:srgbClr val="0F0D12"/>
                </a:solidFill>
                <a:latin typeface="Bahnschrift Light" panose="020B0502040204020203" pitchFamily="34" charset="0"/>
                <a:cs typeface="Calibri" panose="020F0502020204030204"/>
              </a:rPr>
              <a:t> </a:t>
            </a:r>
            <a:r>
              <a:rPr sz="3350" spc="365" dirty="0">
                <a:solidFill>
                  <a:srgbClr val="0F0D12"/>
                </a:solidFill>
                <a:latin typeface="Bahnschrift Light" panose="020B0502040204020203" pitchFamily="34" charset="0"/>
                <a:cs typeface="Calibri" panose="020F0502020204030204"/>
              </a:rPr>
              <a:t>a</a:t>
            </a:r>
            <a:r>
              <a:rPr sz="3350" spc="130" dirty="0">
                <a:solidFill>
                  <a:srgbClr val="0F0D12"/>
                </a:solidFill>
                <a:latin typeface="Bahnschrift Light" panose="020B0502040204020203" pitchFamily="34" charset="0"/>
                <a:cs typeface="Calibri" panose="020F0502020204030204"/>
              </a:rPr>
              <a:t> </a:t>
            </a:r>
            <a:r>
              <a:rPr sz="3350" spc="370" dirty="0">
                <a:solidFill>
                  <a:srgbClr val="0F0D12"/>
                </a:solidFill>
                <a:latin typeface="Bahnschrift Light" panose="020B0502040204020203" pitchFamily="34" charset="0"/>
                <a:cs typeface="Calibri" panose="020F0502020204030204"/>
              </a:rPr>
              <a:t>sneeze</a:t>
            </a:r>
            <a:r>
              <a:rPr sz="3350" spc="130" dirty="0">
                <a:solidFill>
                  <a:srgbClr val="0F0D12"/>
                </a:solidFill>
                <a:latin typeface="Bahnschrift Light" panose="020B0502040204020203" pitchFamily="34" charset="0"/>
                <a:cs typeface="Calibri" panose="020F0502020204030204"/>
              </a:rPr>
              <a:t> </a:t>
            </a:r>
            <a:r>
              <a:rPr sz="3350" spc="240" dirty="0">
                <a:solidFill>
                  <a:srgbClr val="0F0D12"/>
                </a:solidFill>
                <a:latin typeface="Bahnschrift Light" panose="020B0502040204020203" pitchFamily="34" charset="0"/>
                <a:cs typeface="Calibri" panose="020F0502020204030204"/>
              </a:rPr>
              <a:t>or</a:t>
            </a:r>
            <a:r>
              <a:rPr sz="3350" spc="135" dirty="0">
                <a:solidFill>
                  <a:srgbClr val="0F0D12"/>
                </a:solidFill>
                <a:latin typeface="Bahnschrift Light" panose="020B0502040204020203" pitchFamily="34" charset="0"/>
                <a:cs typeface="Calibri" panose="020F0502020204030204"/>
              </a:rPr>
              <a:t> </a:t>
            </a:r>
            <a:r>
              <a:rPr sz="3350" spc="375" dirty="0">
                <a:solidFill>
                  <a:srgbClr val="0F0D12"/>
                </a:solidFill>
                <a:latin typeface="Bahnschrift Light" panose="020B0502040204020203" pitchFamily="34" charset="0"/>
                <a:cs typeface="Calibri" panose="020F0502020204030204"/>
              </a:rPr>
              <a:t>cough.</a:t>
            </a:r>
            <a:endParaRPr sz="3350" dirty="0">
              <a:latin typeface="Bahnschrift Light" panose="020B0502040204020203" pitchFamily="34" charset="0"/>
              <a:cs typeface="Calibri" panose="020F0502020204030204"/>
            </a:endParaRPr>
          </a:p>
          <a:p>
            <a:pPr marL="624840" marR="5080" indent="-421005">
              <a:lnSpc>
                <a:spcPts val="6000"/>
              </a:lnSpc>
              <a:spcBef>
                <a:spcPts val="330"/>
              </a:spcBef>
              <a:buAutoNum type="alphaLcPeriod"/>
              <a:tabLst>
                <a:tab pos="625475" algn="l"/>
                <a:tab pos="1445260" algn="l"/>
                <a:tab pos="3366135" algn="l"/>
                <a:tab pos="4477385" algn="l"/>
                <a:tab pos="6376035" algn="l"/>
                <a:tab pos="7594600" algn="l"/>
                <a:tab pos="9627870" algn="l"/>
                <a:tab pos="10333990" algn="l"/>
                <a:tab pos="12151995" algn="l"/>
                <a:tab pos="13305155" algn="l"/>
              </a:tabLst>
            </a:pPr>
            <a:r>
              <a:rPr sz="3350" spc="459" dirty="0">
                <a:solidFill>
                  <a:srgbClr val="0F0D12"/>
                </a:solidFill>
                <a:latin typeface="Bahnschrift Light" panose="020B0502040204020203" pitchFamily="34" charset="0"/>
                <a:cs typeface="Calibri" panose="020F0502020204030204"/>
              </a:rPr>
              <a:t>By</a:t>
            </a:r>
            <a:r>
              <a:rPr sz="3350" dirty="0">
                <a:solidFill>
                  <a:srgbClr val="0F0D12"/>
                </a:solidFill>
                <a:latin typeface="Bahnschrift Light" panose="020B0502040204020203" pitchFamily="34" charset="0"/>
                <a:cs typeface="Calibri" panose="020F0502020204030204"/>
              </a:rPr>
              <a:t>	</a:t>
            </a:r>
            <a:r>
              <a:rPr sz="3350" spc="480" dirty="0">
                <a:solidFill>
                  <a:srgbClr val="0F0D12"/>
                </a:solidFill>
                <a:latin typeface="Bahnschrift Light" panose="020B0502040204020203" pitchFamily="34" charset="0"/>
                <a:cs typeface="Calibri" panose="020F0502020204030204"/>
              </a:rPr>
              <a:t>coming</a:t>
            </a:r>
            <a:r>
              <a:rPr sz="3350" dirty="0">
                <a:solidFill>
                  <a:srgbClr val="0F0D12"/>
                </a:solidFill>
                <a:latin typeface="Bahnschrift Light" panose="020B0502040204020203" pitchFamily="34" charset="0"/>
                <a:cs typeface="Calibri" panose="020F0502020204030204"/>
              </a:rPr>
              <a:t>	</a:t>
            </a:r>
            <a:r>
              <a:rPr sz="3350" spc="270" dirty="0">
                <a:solidFill>
                  <a:srgbClr val="0F0D12"/>
                </a:solidFill>
                <a:latin typeface="Bahnschrift Light" panose="020B0502040204020203" pitchFamily="34" charset="0"/>
                <a:cs typeface="Calibri" panose="020F0502020204030204"/>
              </a:rPr>
              <a:t>into</a:t>
            </a:r>
            <a:r>
              <a:rPr sz="335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contact</a:t>
            </a:r>
            <a:r>
              <a:rPr sz="3350"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with</a:t>
            </a:r>
            <a:r>
              <a:rPr sz="3350" dirty="0">
                <a:solidFill>
                  <a:srgbClr val="0F0D12"/>
                </a:solidFill>
                <a:latin typeface="Bahnschrift Light" panose="020B0502040204020203" pitchFamily="34" charset="0"/>
                <a:cs typeface="Calibri" panose="020F0502020204030204"/>
              </a:rPr>
              <a:t>	</a:t>
            </a:r>
            <a:r>
              <a:rPr sz="3350" spc="310" dirty="0">
                <a:solidFill>
                  <a:srgbClr val="0F0D12"/>
                </a:solidFill>
                <a:latin typeface="Bahnschrift Light" panose="020B0502040204020203" pitchFamily="34" charset="0"/>
                <a:cs typeface="Calibri" panose="020F0502020204030204"/>
              </a:rPr>
              <a:t>surfaces</a:t>
            </a:r>
            <a:r>
              <a:rPr sz="3350" dirty="0">
                <a:solidFill>
                  <a:srgbClr val="0F0D12"/>
                </a:solidFill>
                <a:latin typeface="Bahnschrift Light" panose="020B0502040204020203" pitchFamily="34" charset="0"/>
                <a:cs typeface="Calibri" panose="020F0502020204030204"/>
              </a:rPr>
              <a:t>	</a:t>
            </a:r>
            <a:r>
              <a:rPr sz="3350" spc="215" dirty="0">
                <a:solidFill>
                  <a:srgbClr val="0F0D12"/>
                </a:solidFill>
                <a:latin typeface="Bahnschrift Light" panose="020B0502040204020203" pitchFamily="34" charset="0"/>
                <a:cs typeface="Calibri" panose="020F0502020204030204"/>
              </a:rPr>
              <a:t>or</a:t>
            </a:r>
            <a:r>
              <a:rPr sz="3350" dirty="0">
                <a:solidFill>
                  <a:srgbClr val="0F0D12"/>
                </a:solidFill>
                <a:latin typeface="Bahnschrift Light" panose="020B0502040204020203" pitchFamily="34" charset="0"/>
                <a:cs typeface="Calibri" panose="020F0502020204030204"/>
              </a:rPr>
              <a:t>	</a:t>
            </a:r>
            <a:r>
              <a:rPr sz="3350" spc="315" dirty="0">
                <a:solidFill>
                  <a:srgbClr val="0F0D12"/>
                </a:solidFill>
                <a:latin typeface="Bahnschrift Light" panose="020B0502040204020203" pitchFamily="34" charset="0"/>
                <a:cs typeface="Calibri" panose="020F0502020204030204"/>
              </a:rPr>
              <a:t>objects</a:t>
            </a:r>
            <a:r>
              <a:rPr sz="3350" dirty="0">
                <a:solidFill>
                  <a:srgbClr val="0F0D12"/>
                </a:solidFill>
                <a:latin typeface="Bahnschrift Light" panose="020B0502040204020203" pitchFamily="34" charset="0"/>
                <a:cs typeface="Calibri" panose="020F0502020204030204"/>
              </a:rPr>
              <a:t>	</a:t>
            </a:r>
            <a:r>
              <a:rPr sz="3350" spc="305" dirty="0">
                <a:solidFill>
                  <a:srgbClr val="0F0D12"/>
                </a:solidFill>
                <a:latin typeface="Bahnschrift Light" panose="020B0502040204020203" pitchFamily="34" charset="0"/>
                <a:cs typeface="Calibri" panose="020F0502020204030204"/>
              </a:rPr>
              <a:t>that</a:t>
            </a:r>
            <a:r>
              <a:rPr sz="3350" dirty="0">
                <a:solidFill>
                  <a:srgbClr val="0F0D12"/>
                </a:solidFill>
                <a:latin typeface="Bahnschrift Light" panose="020B0502040204020203" pitchFamily="34" charset="0"/>
                <a:cs typeface="Calibri" panose="020F0502020204030204"/>
              </a:rPr>
              <a:t>	</a:t>
            </a:r>
            <a:r>
              <a:rPr sz="3350" spc="265" dirty="0">
                <a:solidFill>
                  <a:srgbClr val="0F0D12"/>
                </a:solidFill>
                <a:latin typeface="Bahnschrift Light" panose="020B0502040204020203" pitchFamily="34" charset="0"/>
                <a:cs typeface="Calibri" panose="020F0502020204030204"/>
              </a:rPr>
              <a:t>are </a:t>
            </a:r>
            <a:r>
              <a:rPr sz="3350" spc="395" dirty="0">
                <a:solidFill>
                  <a:srgbClr val="0F0D12"/>
                </a:solidFill>
                <a:latin typeface="Bahnschrift Light" panose="020B0502040204020203" pitchFamily="34" charset="0"/>
                <a:cs typeface="Calibri" panose="020F0502020204030204"/>
              </a:rPr>
              <a:t>contaminated</a:t>
            </a:r>
            <a:r>
              <a:rPr sz="3350" spc="135" dirty="0">
                <a:solidFill>
                  <a:srgbClr val="0F0D12"/>
                </a:solidFill>
                <a:latin typeface="Bahnschrift Light" panose="020B0502040204020203" pitchFamily="34" charset="0"/>
                <a:cs typeface="Calibri" panose="020F0502020204030204"/>
              </a:rPr>
              <a:t> </a:t>
            </a:r>
            <a:r>
              <a:rPr sz="3350" spc="340" dirty="0">
                <a:solidFill>
                  <a:srgbClr val="0F0D12"/>
                </a:solidFill>
                <a:latin typeface="Bahnschrift Light" panose="020B0502040204020203" pitchFamily="34" charset="0"/>
                <a:cs typeface="Calibri" panose="020F0502020204030204"/>
              </a:rPr>
              <a:t>with</a:t>
            </a:r>
            <a:r>
              <a:rPr sz="3350" spc="140" dirty="0">
                <a:solidFill>
                  <a:srgbClr val="0F0D12"/>
                </a:solidFill>
                <a:latin typeface="Bahnschrift Light" panose="020B0502040204020203" pitchFamily="34" charset="0"/>
                <a:cs typeface="Calibri" panose="020F0502020204030204"/>
              </a:rPr>
              <a:t> </a:t>
            </a:r>
            <a:r>
              <a:rPr sz="3350" spc="420" dirty="0">
                <a:solidFill>
                  <a:srgbClr val="0F0D12"/>
                </a:solidFill>
                <a:latin typeface="Bahnschrift Light" panose="020B0502040204020203" pitchFamily="34" charset="0"/>
                <a:cs typeface="Calibri" panose="020F0502020204030204"/>
              </a:rPr>
              <a:t>pneumonia-causing</a:t>
            </a:r>
            <a:r>
              <a:rPr sz="3350" spc="140"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bacteria</a:t>
            </a:r>
            <a:r>
              <a:rPr sz="3350" spc="140" dirty="0">
                <a:solidFill>
                  <a:srgbClr val="0F0D12"/>
                </a:solidFill>
                <a:latin typeface="Bahnschrift Light" panose="020B0502040204020203" pitchFamily="34" charset="0"/>
                <a:cs typeface="Calibri" panose="020F0502020204030204"/>
              </a:rPr>
              <a:t> </a:t>
            </a:r>
            <a:r>
              <a:rPr sz="3350" spc="240" dirty="0">
                <a:solidFill>
                  <a:srgbClr val="0F0D12"/>
                </a:solidFill>
                <a:latin typeface="Bahnschrift Light" panose="020B0502040204020203" pitchFamily="34" charset="0"/>
                <a:cs typeface="Calibri" panose="020F0502020204030204"/>
              </a:rPr>
              <a:t>or</a:t>
            </a:r>
            <a:r>
              <a:rPr sz="3350" spc="135" dirty="0">
                <a:solidFill>
                  <a:srgbClr val="0F0D12"/>
                </a:solidFill>
                <a:latin typeface="Bahnschrift Light" panose="020B0502040204020203" pitchFamily="34" charset="0"/>
                <a:cs typeface="Calibri" panose="020F0502020204030204"/>
              </a:rPr>
              <a:t> </a:t>
            </a:r>
            <a:r>
              <a:rPr sz="3350" spc="229" dirty="0">
                <a:solidFill>
                  <a:srgbClr val="0F0D12"/>
                </a:solidFill>
                <a:latin typeface="Bahnschrift Light" panose="020B0502040204020203" pitchFamily="34" charset="0"/>
                <a:cs typeface="Calibri" panose="020F0502020204030204"/>
              </a:rPr>
              <a:t>viruses.</a:t>
            </a:r>
            <a:endParaRPr sz="3350" dirty="0">
              <a:latin typeface="Bahnschrift Light" panose="020B0502040204020203" pitchFamily="34" charset="0"/>
              <a:cs typeface="Calibri" panose="020F0502020204030204"/>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9" name="object 9"/>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700328" y="0"/>
            <a:ext cx="4587670" cy="102361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D007-7DDC-F6DE-D4F3-2925166F3BCB}"/>
              </a:ext>
            </a:extLst>
          </p:cNvPr>
          <p:cNvSpPr>
            <a:spLocks noGrp="1"/>
          </p:cNvSpPr>
          <p:nvPr>
            <p:ph type="title"/>
          </p:nvPr>
        </p:nvSpPr>
        <p:spPr>
          <a:xfrm>
            <a:off x="726124" y="571501"/>
            <a:ext cx="7198675" cy="1373052"/>
          </a:xfrm>
        </p:spPr>
        <p:txBody>
          <a:bodyPr/>
          <a:lstStyle/>
          <a:p>
            <a:r>
              <a:rPr lang="en-GB" dirty="0"/>
              <a:t>/Result Screenshot</a:t>
            </a:r>
          </a:p>
        </p:txBody>
      </p:sp>
      <p:pic>
        <p:nvPicPr>
          <p:cNvPr id="5" name="Picture 4" descr="A screenshot of a computer&#10;&#10;Description automatically generated with medium confidence">
            <a:extLst>
              <a:ext uri="{FF2B5EF4-FFF2-40B4-BE49-F238E27FC236}">
                <a16:creationId xmlns:a16="http://schemas.microsoft.com/office/drawing/2014/main" id="{1B42161F-791C-5FE5-FAC5-AC935341FA6C}"/>
              </a:ext>
            </a:extLst>
          </p:cNvPr>
          <p:cNvPicPr>
            <a:picLocks noChangeAspect="1"/>
          </p:cNvPicPr>
          <p:nvPr/>
        </p:nvPicPr>
        <p:blipFill rotWithShape="1">
          <a:blip r:embed="rId2">
            <a:extLst>
              <a:ext uri="{28A0092B-C50C-407E-A947-70E740481C1C}">
                <a14:useLocalDpi xmlns:a14="http://schemas.microsoft.com/office/drawing/2010/main" val="0"/>
              </a:ext>
            </a:extLst>
          </a:blip>
          <a:srcRect t="11940" r="20619" b="7463"/>
          <a:stretch/>
        </p:blipFill>
        <p:spPr>
          <a:xfrm>
            <a:off x="725158" y="2542982"/>
            <a:ext cx="7062234" cy="4577866"/>
          </a:xfrm>
          <a:prstGeom prst="rect">
            <a:avLst/>
          </a:prstGeom>
        </p:spPr>
      </p:pic>
      <p:sp>
        <p:nvSpPr>
          <p:cNvPr id="6" name="TextBox 5">
            <a:extLst>
              <a:ext uri="{FF2B5EF4-FFF2-40B4-BE49-F238E27FC236}">
                <a16:creationId xmlns:a16="http://schemas.microsoft.com/office/drawing/2014/main" id="{F36A8FE7-3147-2F49-DD89-B501E0F40B3A}"/>
              </a:ext>
            </a:extLst>
          </p:cNvPr>
          <p:cNvSpPr txBox="1"/>
          <p:nvPr/>
        </p:nvSpPr>
        <p:spPr>
          <a:xfrm>
            <a:off x="2957400" y="7728995"/>
            <a:ext cx="2582758" cy="369332"/>
          </a:xfrm>
          <a:prstGeom prst="rect">
            <a:avLst/>
          </a:prstGeom>
          <a:noFill/>
        </p:spPr>
        <p:txBody>
          <a:bodyPr wrap="none" rtlCol="0">
            <a:spAutoFit/>
          </a:bodyPr>
          <a:lstStyle/>
          <a:p>
            <a:r>
              <a:rPr lang="en-GB" b="1" dirty="0"/>
              <a:t>Figure: Normal Lungs</a:t>
            </a:r>
          </a:p>
        </p:txBody>
      </p:sp>
      <p:pic>
        <p:nvPicPr>
          <p:cNvPr id="10" name="Picture 9" descr="A screenshot of a computer&#10;&#10;Description automatically generated with medium confidence">
            <a:extLst>
              <a:ext uri="{FF2B5EF4-FFF2-40B4-BE49-F238E27FC236}">
                <a16:creationId xmlns:a16="http://schemas.microsoft.com/office/drawing/2014/main" id="{31BE7B81-1B14-031D-1208-BF9745E139B8}"/>
              </a:ext>
            </a:extLst>
          </p:cNvPr>
          <p:cNvPicPr>
            <a:picLocks noChangeAspect="1"/>
          </p:cNvPicPr>
          <p:nvPr/>
        </p:nvPicPr>
        <p:blipFill rotWithShape="1">
          <a:blip r:embed="rId3">
            <a:extLst>
              <a:ext uri="{28A0092B-C50C-407E-A947-70E740481C1C}">
                <a14:useLocalDpi xmlns:a14="http://schemas.microsoft.com/office/drawing/2010/main" val="0"/>
              </a:ext>
            </a:extLst>
          </a:blip>
          <a:srcRect t="12050" r="21029" b="5719"/>
          <a:stretch/>
        </p:blipFill>
        <p:spPr>
          <a:xfrm>
            <a:off x="10134599" y="2542982"/>
            <a:ext cx="7408577" cy="4574179"/>
          </a:xfrm>
          <a:prstGeom prst="rect">
            <a:avLst/>
          </a:prstGeom>
        </p:spPr>
      </p:pic>
      <p:sp>
        <p:nvSpPr>
          <p:cNvPr id="12" name="TextBox 11">
            <a:extLst>
              <a:ext uri="{FF2B5EF4-FFF2-40B4-BE49-F238E27FC236}">
                <a16:creationId xmlns:a16="http://schemas.microsoft.com/office/drawing/2014/main" id="{8CA99E66-2DB5-5D68-35F6-F9265D94EECD}"/>
              </a:ext>
            </a:extLst>
          </p:cNvPr>
          <p:cNvSpPr txBox="1"/>
          <p:nvPr/>
        </p:nvSpPr>
        <p:spPr>
          <a:xfrm>
            <a:off x="12747844" y="7744018"/>
            <a:ext cx="3200400" cy="369332"/>
          </a:xfrm>
          <a:prstGeom prst="rect">
            <a:avLst/>
          </a:prstGeom>
          <a:noFill/>
        </p:spPr>
        <p:txBody>
          <a:bodyPr wrap="square" rtlCol="0">
            <a:spAutoFit/>
          </a:bodyPr>
          <a:lstStyle/>
          <a:p>
            <a:r>
              <a:rPr lang="en-GB" b="1" dirty="0"/>
              <a:t>Figure: Pneumonia Lungs</a:t>
            </a:r>
          </a:p>
        </p:txBody>
      </p:sp>
    </p:spTree>
    <p:extLst>
      <p:ext uri="{BB962C8B-B14F-4D97-AF65-F5344CB8AC3E}">
        <p14:creationId xmlns:p14="http://schemas.microsoft.com/office/powerpoint/2010/main" val="2191065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7"/>
            <a:ext cx="5096510" cy="848360"/>
          </a:xfrm>
          <a:prstGeom prst="rect">
            <a:avLst/>
          </a:prstGeom>
        </p:spPr>
        <p:txBody>
          <a:bodyPr vert="horz" wrap="square" lIns="0" tIns="12700" rIns="0" bIns="0" rtlCol="0">
            <a:spAutoFit/>
          </a:bodyPr>
          <a:lstStyle/>
          <a:p>
            <a:pPr marL="12700">
              <a:lnSpc>
                <a:spcPct val="100000"/>
              </a:lnSpc>
              <a:spcBef>
                <a:spcPts val="100"/>
              </a:spcBef>
              <a:tabLst>
                <a:tab pos="1461135" algn="l"/>
              </a:tabLst>
            </a:pPr>
            <a:r>
              <a:rPr spc="-25" dirty="0"/>
              <a:t>Key</a:t>
            </a:r>
            <a:r>
              <a:rPr dirty="0"/>
              <a:t>	</a:t>
            </a:r>
            <a:r>
              <a:rPr spc="-10" dirty="0"/>
              <a:t>Takeaways</a:t>
            </a:r>
          </a:p>
        </p:txBody>
      </p:sp>
      <p:sp>
        <p:nvSpPr>
          <p:cNvPr id="8" name="object 8"/>
          <p:cNvSpPr txBox="1"/>
          <p:nvPr/>
        </p:nvSpPr>
        <p:spPr>
          <a:xfrm>
            <a:off x="1219200" y="2400300"/>
            <a:ext cx="12792710" cy="5142755"/>
          </a:xfrm>
          <a:prstGeom prst="rect">
            <a:avLst/>
          </a:prstGeom>
        </p:spPr>
        <p:txBody>
          <a:bodyPr vert="horz" wrap="square" lIns="0" tIns="12700" rIns="0" bIns="0" rtlCol="0">
            <a:spAutoFit/>
          </a:bodyPr>
          <a:lstStyle/>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need</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apply</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5" dirty="0">
                <a:solidFill>
                  <a:srgbClr val="0F0D12"/>
                </a:solidFill>
                <a:latin typeface="Calibri" panose="020F0502020204030204"/>
                <a:cs typeface="Calibri" panose="020F0502020204030204"/>
              </a:rPr>
              <a:t> </a:t>
            </a:r>
            <a:r>
              <a:rPr lang="en-GB" sz="3750" spc="500" dirty="0">
                <a:solidFill>
                  <a:srgbClr val="0F0D12"/>
                </a:solidFill>
                <a:latin typeface="Calibri" panose="020F0502020204030204"/>
                <a:cs typeface="Calibri" panose="020F0502020204030204"/>
              </a:rPr>
              <a:t>r</a:t>
            </a:r>
            <a:r>
              <a:rPr sz="3750" spc="500" dirty="0">
                <a:solidFill>
                  <a:srgbClr val="0F0D12"/>
                </a:solidFill>
                <a:latin typeface="Calibri" panose="020F0502020204030204"/>
                <a:cs typeface="Calibri" panose="020F0502020204030204"/>
              </a:rPr>
              <a:t>resampling</a:t>
            </a:r>
            <a:r>
              <a:rPr sz="3750" spc="145" dirty="0">
                <a:solidFill>
                  <a:srgbClr val="0F0D12"/>
                </a:solidFill>
                <a:latin typeface="Calibri" panose="020F0502020204030204"/>
                <a:cs typeface="Calibri" panose="020F0502020204030204"/>
              </a:rPr>
              <a:t> </a:t>
            </a:r>
            <a:r>
              <a:rPr lang="en-GB" sz="3750" spc="434" dirty="0">
                <a:solidFill>
                  <a:srgbClr val="0F0D12"/>
                </a:solidFill>
                <a:latin typeface="Calibri" panose="020F0502020204030204"/>
                <a:cs typeface="Calibri" panose="020F0502020204030204"/>
              </a:rPr>
              <a:t>t</a:t>
            </a:r>
            <a:r>
              <a:rPr sz="3750" spc="434" dirty="0">
                <a:solidFill>
                  <a:srgbClr val="0F0D12"/>
                </a:solidFill>
                <a:latin typeface="Calibri" panose="020F0502020204030204"/>
                <a:cs typeface="Calibri" panose="020F0502020204030204"/>
              </a:rPr>
              <a:t>techniques</a:t>
            </a:r>
            <a:r>
              <a:rPr sz="3750" spc="14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575" dirty="0">
                <a:solidFill>
                  <a:srgbClr val="0F0D12"/>
                </a:solidFill>
                <a:latin typeface="Calibri" panose="020F0502020204030204"/>
                <a:cs typeface="Calibri" panose="020F0502020204030204"/>
              </a:rPr>
              <a:t>make</a:t>
            </a:r>
            <a:r>
              <a:rPr sz="3750" spc="130" dirty="0">
                <a:solidFill>
                  <a:srgbClr val="0F0D12"/>
                </a:solidFill>
                <a:latin typeface="Calibri" panose="020F0502020204030204"/>
                <a:cs typeface="Calibri" panose="020F0502020204030204"/>
              </a:rPr>
              <a:t> </a:t>
            </a:r>
            <a:r>
              <a:rPr sz="3750" spc="204" dirty="0">
                <a:solidFill>
                  <a:srgbClr val="0F0D12"/>
                </a:solidFill>
                <a:latin typeface="Calibri" panose="020F0502020204030204"/>
                <a:cs typeface="Calibri" panose="020F0502020204030204"/>
              </a:rPr>
              <a:t>it</a:t>
            </a:r>
            <a:r>
              <a:rPr sz="3750" spc="13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balanced.</a:t>
            </a:r>
            <a:endParaRPr lang="en-GB" sz="3750" dirty="0">
              <a:latin typeface="Calibri" panose="020F0502020204030204"/>
              <a:cs typeface="Calibri" panose="020F0502020204030204"/>
            </a:endParaRPr>
          </a:p>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need</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apply</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0" dirty="0">
                <a:solidFill>
                  <a:srgbClr val="0F0D12"/>
                </a:solidFill>
                <a:latin typeface="Calibri" panose="020F0502020204030204"/>
                <a:cs typeface="Calibri" panose="020F0502020204030204"/>
              </a:rPr>
              <a:t> </a:t>
            </a:r>
            <a:r>
              <a:rPr lang="en-GB" sz="3750" spc="465" dirty="0">
                <a:solidFill>
                  <a:srgbClr val="0F0D12"/>
                </a:solidFill>
                <a:latin typeface="Calibri" panose="020F0502020204030204"/>
                <a:cs typeface="Calibri" panose="020F0502020204030204"/>
              </a:rPr>
              <a:t>d</a:t>
            </a:r>
            <a:r>
              <a:rPr sz="3750" spc="465" dirty="0" err="1">
                <a:solidFill>
                  <a:srgbClr val="0F0D12"/>
                </a:solidFill>
                <a:latin typeface="Calibri" panose="020F0502020204030204"/>
                <a:cs typeface="Calibri" panose="020F0502020204030204"/>
              </a:rPr>
              <a:t>ata</a:t>
            </a:r>
            <a:r>
              <a:rPr lang="en-GB" sz="3750" spc="145"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transformation </a:t>
            </a:r>
            <a:r>
              <a:rPr sz="3750" spc="365" dirty="0">
                <a:solidFill>
                  <a:srgbClr val="0F0D12"/>
                </a:solidFill>
                <a:latin typeface="Calibri" panose="020F0502020204030204"/>
                <a:cs typeface="Calibri" panose="020F0502020204030204"/>
              </a:rPr>
              <a:t>techniques.</a:t>
            </a:r>
            <a:endParaRPr lang="en-GB" sz="3750" dirty="0">
              <a:latin typeface="Calibri" panose="020F0502020204030204"/>
              <a:cs typeface="Calibri" panose="020F0502020204030204"/>
            </a:endParaRPr>
          </a:p>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5"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must</a:t>
            </a:r>
            <a:r>
              <a:rPr sz="3750" spc="1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perform</a:t>
            </a:r>
            <a:r>
              <a:rPr sz="3750" spc="15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univariate</a:t>
            </a:r>
            <a:r>
              <a:rPr sz="3750" spc="15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bivariate</a:t>
            </a:r>
            <a:r>
              <a:rPr sz="3750" spc="150" dirty="0">
                <a:solidFill>
                  <a:srgbClr val="0F0D12"/>
                </a:solidFill>
                <a:latin typeface="Calibri" panose="020F0502020204030204"/>
                <a:cs typeface="Calibri" panose="020F0502020204030204"/>
              </a:rPr>
              <a:t> </a:t>
            </a:r>
            <a:r>
              <a:rPr lang="en-GB" sz="3750" spc="350" dirty="0">
                <a:solidFill>
                  <a:srgbClr val="0F0D12"/>
                </a:solidFill>
                <a:latin typeface="Calibri" panose="020F0502020204030204"/>
                <a:cs typeface="Calibri" panose="020F0502020204030204"/>
              </a:rPr>
              <a:t>a</a:t>
            </a:r>
            <a:r>
              <a:rPr sz="3750" spc="350" dirty="0" err="1">
                <a:solidFill>
                  <a:srgbClr val="0F0D12"/>
                </a:solidFill>
                <a:latin typeface="Calibri" panose="020F0502020204030204"/>
                <a:cs typeface="Calibri" panose="020F0502020204030204"/>
              </a:rPr>
              <a:t>nalysis</a:t>
            </a:r>
            <a:r>
              <a:rPr sz="3750" spc="15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440" dirty="0">
                <a:solidFill>
                  <a:srgbClr val="0F0D12"/>
                </a:solidFill>
                <a:latin typeface="Calibri" panose="020F0502020204030204"/>
                <a:cs typeface="Calibri" panose="020F0502020204030204"/>
              </a:rPr>
              <a:t>understand</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lang="en-GB" sz="3750" spc="290" dirty="0">
                <a:solidFill>
                  <a:srgbClr val="0F0D12"/>
                </a:solidFill>
                <a:latin typeface="Calibri" panose="020F0502020204030204"/>
                <a:cs typeface="Calibri" panose="020F0502020204030204"/>
              </a:rPr>
              <a:t>b</a:t>
            </a:r>
            <a:r>
              <a:rPr sz="3750" spc="290" dirty="0" err="1">
                <a:solidFill>
                  <a:srgbClr val="0F0D12"/>
                </a:solidFill>
                <a:latin typeface="Calibri" panose="020F0502020204030204"/>
                <a:cs typeface="Calibri" panose="020F0502020204030204"/>
              </a:rPr>
              <a:t>etter</a:t>
            </a:r>
            <a:r>
              <a:rPr sz="3750" spc="290"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p:txBody>
      </p:sp>
      <p:sp>
        <p:nvSpPr>
          <p:cNvPr id="9" name="object 9"/>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3700328" y="1"/>
            <a:ext cx="4587670" cy="102361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1841500" algn="l"/>
                <a:tab pos="4279265" algn="l"/>
                <a:tab pos="5117465" algn="l"/>
              </a:tabLst>
            </a:pPr>
            <a:r>
              <a:rPr spc="-20" dirty="0"/>
              <a:t>More</a:t>
            </a:r>
            <a:r>
              <a:rPr dirty="0"/>
              <a:t>	</a:t>
            </a:r>
            <a:r>
              <a:rPr spc="-10" dirty="0"/>
              <a:t>Things</a:t>
            </a:r>
            <a:r>
              <a:rPr dirty="0"/>
              <a:t>	</a:t>
            </a:r>
            <a:r>
              <a:rPr spc="-25" dirty="0"/>
              <a:t>to</a:t>
            </a:r>
            <a:r>
              <a:rPr dirty="0"/>
              <a:t>	</a:t>
            </a:r>
            <a:r>
              <a:rPr spc="-25" dirty="0"/>
              <a:t>Try</a:t>
            </a:r>
          </a:p>
        </p:txBody>
      </p:sp>
      <p:sp>
        <p:nvSpPr>
          <p:cNvPr id="8" name="object 8"/>
          <p:cNvSpPr txBox="1"/>
          <p:nvPr/>
        </p:nvSpPr>
        <p:spPr>
          <a:xfrm>
            <a:off x="1094806" y="1973680"/>
            <a:ext cx="11439525" cy="7740650"/>
          </a:xfrm>
          <a:prstGeom prst="rect">
            <a:avLst/>
          </a:prstGeom>
        </p:spPr>
        <p:txBody>
          <a:bodyPr vert="horz" wrap="square" lIns="0" tIns="12700" rIns="0" bIns="0" rtlCol="0">
            <a:spAutoFit/>
          </a:bodyPr>
          <a:lstStyle/>
          <a:p>
            <a:pPr marL="584200" marR="386715" indent="-571500" algn="just">
              <a:lnSpc>
                <a:spcPct val="150000"/>
              </a:lnSpc>
              <a:spcBef>
                <a:spcPts val="100"/>
              </a:spcBef>
              <a:buFont typeface="Arial" panose="020B0604020202020204" pitchFamily="34" charset="0"/>
              <a:buChar char="•"/>
            </a:pPr>
            <a:r>
              <a:rPr sz="3750" spc="360" dirty="0">
                <a:solidFill>
                  <a:srgbClr val="0F0D12"/>
                </a:solidFill>
                <a:latin typeface="Calibri" panose="020F0502020204030204"/>
                <a:cs typeface="Calibri" panose="020F0502020204030204"/>
              </a:rPr>
              <a:t>Medical</a:t>
            </a:r>
            <a:r>
              <a:rPr sz="3750" spc="15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problem</a:t>
            </a:r>
            <a:r>
              <a:rPr sz="3750" spc="1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statements</a:t>
            </a:r>
            <a:r>
              <a:rPr sz="3750" spc="150"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are</a:t>
            </a:r>
            <a:r>
              <a:rPr sz="3750" spc="15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complex</a:t>
            </a:r>
            <a:r>
              <a:rPr sz="3750" spc="15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295" dirty="0">
                <a:solidFill>
                  <a:srgbClr val="0F0D12"/>
                </a:solidFill>
                <a:latin typeface="Calibri" panose="020F0502020204030204"/>
                <a:cs typeface="Calibri" panose="020F0502020204030204"/>
              </a:rPr>
              <a:t>there's</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high</a:t>
            </a:r>
            <a:r>
              <a:rPr sz="3750" spc="14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chance</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miss</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important </a:t>
            </a:r>
            <a:r>
              <a:rPr sz="3750" spc="375" dirty="0">
                <a:solidFill>
                  <a:srgbClr val="0F0D12"/>
                </a:solidFill>
                <a:latin typeface="Calibri" panose="020F0502020204030204"/>
                <a:cs typeface="Calibri" panose="020F0502020204030204"/>
              </a:rPr>
              <a:t>point</a:t>
            </a:r>
            <a:r>
              <a:rPr sz="3750" spc="14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before</a:t>
            </a:r>
            <a:r>
              <a:rPr sz="3750" spc="140" dirty="0">
                <a:solidFill>
                  <a:srgbClr val="0F0D12"/>
                </a:solidFill>
                <a:latin typeface="Calibri" panose="020F0502020204030204"/>
                <a:cs typeface="Calibri" panose="020F0502020204030204"/>
              </a:rPr>
              <a:t> </a:t>
            </a:r>
            <a:r>
              <a:rPr sz="3750" spc="385" dirty="0">
                <a:solidFill>
                  <a:srgbClr val="0F0D12"/>
                </a:solidFill>
                <a:latin typeface="Calibri" panose="020F0502020204030204"/>
                <a:cs typeface="Calibri" panose="020F0502020204030204"/>
              </a:rPr>
              <a:t>solving</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65" dirty="0">
                <a:solidFill>
                  <a:srgbClr val="0F0D12"/>
                </a:solidFill>
                <a:latin typeface="Calibri" panose="020F0502020204030204"/>
                <a:cs typeface="Calibri" panose="020F0502020204030204"/>
              </a:rPr>
              <a:t>issue.</a:t>
            </a:r>
            <a:endParaRPr sz="3750" dirty="0">
              <a:latin typeface="Calibri" panose="020F0502020204030204"/>
              <a:cs typeface="Calibri" panose="020F0502020204030204"/>
            </a:endParaRPr>
          </a:p>
          <a:p>
            <a:pPr marL="584200" marR="5080" indent="-571500">
              <a:lnSpc>
                <a:spcPct val="150000"/>
              </a:lnSpc>
              <a:buFont typeface="Arial" panose="020B0604020202020204" pitchFamily="34" charset="0"/>
              <a:buChar char="•"/>
            </a:pPr>
            <a:r>
              <a:rPr sz="3750" spc="390" dirty="0">
                <a:solidFill>
                  <a:srgbClr val="0F0D12"/>
                </a:solidFill>
                <a:latin typeface="Calibri" panose="020F0502020204030204"/>
                <a:cs typeface="Calibri" panose="020F0502020204030204"/>
              </a:rPr>
              <a:t>X-</a:t>
            </a:r>
            <a:r>
              <a:rPr sz="3750" spc="310" dirty="0">
                <a:solidFill>
                  <a:srgbClr val="0F0D12"/>
                </a:solidFill>
                <a:latin typeface="Calibri" panose="020F0502020204030204"/>
                <a:cs typeface="Calibri" panose="020F0502020204030204"/>
              </a:rPr>
              <a:t>ray</a:t>
            </a:r>
            <a:r>
              <a:rPr sz="3750" spc="14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scanners</a:t>
            </a:r>
            <a:r>
              <a:rPr sz="3750" spc="140" dirty="0">
                <a:solidFill>
                  <a:srgbClr val="0F0D12"/>
                </a:solidFill>
                <a:latin typeface="Calibri" panose="020F0502020204030204"/>
                <a:cs typeface="Calibri" panose="020F0502020204030204"/>
              </a:rPr>
              <a:t> </a:t>
            </a:r>
            <a:r>
              <a:rPr sz="3750" spc="580" dirty="0">
                <a:solidFill>
                  <a:srgbClr val="0F0D12"/>
                </a:solidFill>
                <a:latin typeface="Calibri" panose="020F0502020204030204"/>
                <a:cs typeface="Calibri" panose="020F0502020204030204"/>
              </a:rPr>
              <a:t>made</a:t>
            </a:r>
            <a:r>
              <a:rPr sz="3750" spc="140"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by</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different</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companies</a:t>
            </a:r>
            <a:r>
              <a:rPr sz="3750" spc="140"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do </a:t>
            </a:r>
            <a:r>
              <a:rPr sz="3750" spc="385" dirty="0">
                <a:solidFill>
                  <a:srgbClr val="0F0D12"/>
                </a:solidFill>
                <a:latin typeface="Calibri" panose="020F0502020204030204"/>
                <a:cs typeface="Calibri" panose="020F0502020204030204"/>
              </a:rPr>
              <a:t>post</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processing</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different</a:t>
            </a:r>
            <a:r>
              <a:rPr sz="3750" spc="145" dirty="0">
                <a:solidFill>
                  <a:srgbClr val="0F0D12"/>
                </a:solidFill>
                <a:latin typeface="Calibri" panose="020F0502020204030204"/>
                <a:cs typeface="Calibri" panose="020F0502020204030204"/>
              </a:rPr>
              <a:t> </a:t>
            </a:r>
            <a:r>
              <a:rPr sz="3750" spc="285" dirty="0">
                <a:solidFill>
                  <a:srgbClr val="0F0D12"/>
                </a:solidFill>
                <a:latin typeface="Calibri" panose="020F0502020204030204"/>
                <a:cs typeface="Calibri" panose="020F0502020204030204"/>
              </a:rPr>
              <a:t>ways.</a:t>
            </a:r>
            <a:endParaRPr sz="3750" dirty="0">
              <a:latin typeface="Calibri" panose="020F0502020204030204"/>
              <a:cs typeface="Calibri" panose="020F0502020204030204"/>
            </a:endParaRPr>
          </a:p>
          <a:p>
            <a:pPr marL="584200" indent="-571500">
              <a:lnSpc>
                <a:spcPct val="100000"/>
              </a:lnSpc>
              <a:spcBef>
                <a:spcPts val="2250"/>
              </a:spcBef>
              <a:buFont typeface="Arial" panose="020B0604020202020204" pitchFamily="34" charset="0"/>
              <a:buChar char="•"/>
            </a:pPr>
            <a:r>
              <a:rPr sz="3750" spc="535" dirty="0">
                <a:solidFill>
                  <a:srgbClr val="0F0D12"/>
                </a:solidFill>
                <a:latin typeface="Calibri" panose="020F0502020204030204"/>
                <a:cs typeface="Calibri" panose="020F0502020204030204"/>
              </a:rPr>
              <a:t>Changes</a:t>
            </a:r>
            <a:r>
              <a:rPr sz="3750" spc="135"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are</a:t>
            </a:r>
            <a:r>
              <a:rPr sz="3750" spc="135" dirty="0">
                <a:solidFill>
                  <a:srgbClr val="0F0D12"/>
                </a:solidFill>
                <a:latin typeface="Calibri" panose="020F0502020204030204"/>
                <a:cs typeface="Calibri" panose="020F0502020204030204"/>
              </a:rPr>
              <a:t> </a:t>
            </a:r>
            <a:r>
              <a:rPr sz="3750" spc="570" dirty="0">
                <a:solidFill>
                  <a:srgbClr val="0F0D12"/>
                </a:solidFill>
                <a:latin typeface="Calibri" panose="020F0502020204030204"/>
                <a:cs typeface="Calibri" panose="020F0502020204030204"/>
              </a:rPr>
              <a:t>huge</a:t>
            </a:r>
            <a:r>
              <a:rPr sz="3750" spc="140"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35"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pixel</a:t>
            </a:r>
            <a:r>
              <a:rPr sz="3750" spc="140" dirty="0">
                <a:solidFill>
                  <a:srgbClr val="0F0D12"/>
                </a:solidFill>
                <a:latin typeface="Calibri" panose="020F0502020204030204"/>
                <a:cs typeface="Calibri" panose="020F0502020204030204"/>
              </a:rPr>
              <a:t> </a:t>
            </a:r>
            <a:r>
              <a:rPr sz="3750" spc="195" dirty="0">
                <a:solidFill>
                  <a:srgbClr val="0F0D12"/>
                </a:solidFill>
                <a:latin typeface="Calibri" panose="020F0502020204030204"/>
                <a:cs typeface="Calibri" panose="020F0502020204030204"/>
              </a:rPr>
              <a:t>level.</a:t>
            </a:r>
            <a:endParaRPr sz="3750" dirty="0">
              <a:latin typeface="Calibri" panose="020F0502020204030204"/>
              <a:cs typeface="Calibri" panose="020F0502020204030204"/>
            </a:endParaRPr>
          </a:p>
          <a:p>
            <a:pPr marL="584200" marR="270510" indent="-571500">
              <a:lnSpc>
                <a:spcPct val="150000"/>
              </a:lnSpc>
              <a:buFont typeface="Arial" panose="020B0604020202020204" pitchFamily="34" charset="0"/>
              <a:buChar char="•"/>
            </a:pPr>
            <a:r>
              <a:rPr sz="3750" spc="330"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improve</a:t>
            </a:r>
            <a:r>
              <a:rPr sz="3750" spc="15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existing</a:t>
            </a:r>
            <a:r>
              <a:rPr sz="3750" spc="1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dataset</a:t>
            </a:r>
            <a:r>
              <a:rPr sz="3750" spc="145"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by</a:t>
            </a:r>
            <a:r>
              <a:rPr sz="3750" spc="1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collecting</a:t>
            </a:r>
            <a:r>
              <a:rPr sz="3750" spc="15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X </a:t>
            </a:r>
            <a:r>
              <a:rPr sz="3750" spc="320" dirty="0">
                <a:solidFill>
                  <a:srgbClr val="0F0D12"/>
                </a:solidFill>
                <a:latin typeface="Calibri" panose="020F0502020204030204"/>
                <a:cs typeface="Calibri" panose="020F0502020204030204"/>
              </a:rPr>
              <a:t>rays</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from</a:t>
            </a:r>
            <a:r>
              <a:rPr sz="3750" spc="150"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multiple</a:t>
            </a:r>
            <a:r>
              <a:rPr sz="3750" spc="145" dirty="0">
                <a:solidFill>
                  <a:srgbClr val="0F0D12"/>
                </a:solidFill>
                <a:latin typeface="Calibri" panose="020F0502020204030204"/>
                <a:cs typeface="Calibri" panose="020F0502020204030204"/>
              </a:rPr>
              <a:t> </a:t>
            </a:r>
            <a:r>
              <a:rPr sz="3750" spc="350" dirty="0">
                <a:solidFill>
                  <a:srgbClr val="0F0D12"/>
                </a:solidFill>
                <a:latin typeface="Calibri" panose="020F0502020204030204"/>
                <a:cs typeface="Calibri" panose="020F0502020204030204"/>
              </a:rPr>
              <a:t>hospitals</a:t>
            </a:r>
            <a:r>
              <a:rPr sz="3750" spc="15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different </a:t>
            </a:r>
            <a:r>
              <a:rPr sz="3750" spc="405" dirty="0">
                <a:solidFill>
                  <a:srgbClr val="0F0D12"/>
                </a:solidFill>
                <a:latin typeface="Calibri" panose="020F0502020204030204"/>
                <a:cs typeface="Calibri" panose="020F0502020204030204"/>
              </a:rPr>
              <a:t>machines.</a:t>
            </a:r>
            <a:endParaRPr sz="3750" dirty="0">
              <a:latin typeface="Calibri" panose="020F0502020204030204"/>
              <a:cs typeface="Calibri" panose="020F0502020204030204"/>
            </a:endParaRPr>
          </a:p>
        </p:txBody>
      </p:sp>
      <p:sp>
        <p:nvSpPr>
          <p:cNvPr id="9" name="object 9"/>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3" name="object 3"/>
          <p:cNvSpPr txBox="1">
            <a:spLocks noGrp="1"/>
          </p:cNvSpPr>
          <p:nvPr>
            <p:ph type="title"/>
          </p:nvPr>
        </p:nvSpPr>
        <p:spPr>
          <a:xfrm>
            <a:off x="726440" y="648335"/>
            <a:ext cx="7073265" cy="843280"/>
          </a:xfrm>
          <a:prstGeom prst="rect">
            <a:avLst/>
          </a:prstGeom>
        </p:spPr>
        <p:txBody>
          <a:bodyPr vert="horz" wrap="square" lIns="0" tIns="12700" rIns="0" bIns="0" rtlCol="0">
            <a:spAutoFit/>
          </a:bodyPr>
          <a:lstStyle/>
          <a:p>
            <a:pPr marL="12700">
              <a:lnSpc>
                <a:spcPct val="100000"/>
              </a:lnSpc>
              <a:spcBef>
                <a:spcPts val="100"/>
              </a:spcBef>
              <a:tabLst>
                <a:tab pos="1841500" algn="l"/>
                <a:tab pos="4279265" algn="l"/>
                <a:tab pos="5117465" algn="l"/>
              </a:tabLst>
            </a:pPr>
            <a:r>
              <a:rPr spc="-20" dirty="0"/>
              <a:t>More</a:t>
            </a:r>
            <a:r>
              <a:rPr dirty="0"/>
              <a:t>	</a:t>
            </a:r>
            <a:r>
              <a:rPr spc="-10" dirty="0"/>
              <a:t>Things</a:t>
            </a:r>
            <a:r>
              <a:rPr dirty="0"/>
              <a:t>	</a:t>
            </a:r>
            <a:r>
              <a:rPr spc="-25" dirty="0"/>
              <a:t>to</a:t>
            </a:r>
            <a:r>
              <a:rPr dirty="0"/>
              <a:t>	</a:t>
            </a:r>
            <a:r>
              <a:rPr spc="-25" dirty="0"/>
              <a:t>Try</a:t>
            </a:r>
          </a:p>
        </p:txBody>
      </p:sp>
      <p:sp>
        <p:nvSpPr>
          <p:cNvPr id="9" name="object 9"/>
          <p:cNvSpPr txBox="1"/>
          <p:nvPr/>
        </p:nvSpPr>
        <p:spPr>
          <a:xfrm>
            <a:off x="562962" y="1819099"/>
            <a:ext cx="13013817" cy="8586005"/>
          </a:xfrm>
          <a:prstGeom prst="rect">
            <a:avLst/>
          </a:prstGeom>
        </p:spPr>
        <p:txBody>
          <a:bodyPr vert="horz" wrap="square" lIns="0" tIns="298450" rIns="0" bIns="0" rtlCol="0">
            <a:spAutoFit/>
          </a:bodyPr>
          <a:lstStyle/>
          <a:p>
            <a:pPr marL="12700">
              <a:lnSpc>
                <a:spcPct val="100000"/>
              </a:lnSpc>
              <a:spcBef>
                <a:spcPts val="2350"/>
              </a:spcBef>
            </a:pPr>
            <a:r>
              <a:rPr sz="3750" spc="490" dirty="0">
                <a:solidFill>
                  <a:srgbClr val="0F0D12"/>
                </a:solidFill>
                <a:latin typeface="Calibri" panose="020F0502020204030204"/>
                <a:cs typeface="Calibri" panose="020F0502020204030204"/>
              </a:rPr>
              <a:t>Augmentation</a:t>
            </a:r>
            <a:endParaRPr lang="en-GB" sz="3750" dirty="0">
              <a:latin typeface="Calibri" panose="020F0502020204030204"/>
              <a:cs typeface="Calibri" panose="020F0502020204030204"/>
            </a:endParaRPr>
          </a:p>
          <a:p>
            <a:pPr marL="1367155" marR="5080" indent="-571500">
              <a:lnSpc>
                <a:spcPct val="150000"/>
              </a:lnSpc>
              <a:buFont typeface="Arial" panose="020B0604020202020204" pitchFamily="34" charset="0"/>
              <a:buChar char="•"/>
            </a:pPr>
            <a:r>
              <a:rPr lang="en-GB" sz="3750" spc="475" dirty="0">
                <a:solidFill>
                  <a:srgbClr val="0F0D12"/>
                </a:solidFill>
                <a:latin typeface="Calibri" panose="020F0502020204030204"/>
                <a:cs typeface="Calibri" panose="020F0502020204030204"/>
              </a:rPr>
              <a:t>Augmentation</a:t>
            </a:r>
            <a:r>
              <a:rPr lang="en-GB" sz="3750" spc="140" dirty="0">
                <a:solidFill>
                  <a:srgbClr val="0F0D12"/>
                </a:solidFill>
                <a:latin typeface="Calibri" panose="020F0502020204030204"/>
                <a:cs typeface="Calibri" panose="020F0502020204030204"/>
              </a:rPr>
              <a:t> </a:t>
            </a:r>
            <a:r>
              <a:rPr lang="en-GB" sz="3750" spc="254" dirty="0">
                <a:solidFill>
                  <a:srgbClr val="0F0D12"/>
                </a:solidFill>
                <a:latin typeface="Calibri" panose="020F0502020204030204"/>
                <a:cs typeface="Calibri" panose="020F0502020204030204"/>
              </a:rPr>
              <a:t>is</a:t>
            </a:r>
            <a:r>
              <a:rPr lang="en-GB" sz="3750" spc="140" dirty="0">
                <a:solidFill>
                  <a:srgbClr val="0F0D12"/>
                </a:solidFill>
                <a:latin typeface="Calibri" panose="020F0502020204030204"/>
                <a:cs typeface="Calibri" panose="020F0502020204030204"/>
              </a:rPr>
              <a:t> </a:t>
            </a:r>
            <a:r>
              <a:rPr lang="en-GB" sz="3750" spc="400" dirty="0">
                <a:solidFill>
                  <a:srgbClr val="0F0D12"/>
                </a:solidFill>
                <a:latin typeface="Calibri" panose="020F0502020204030204"/>
                <a:cs typeface="Calibri" panose="020F0502020204030204"/>
              </a:rPr>
              <a:t>the</a:t>
            </a:r>
            <a:r>
              <a:rPr lang="en-GB" sz="3750" spc="145" dirty="0">
                <a:solidFill>
                  <a:srgbClr val="0F0D12"/>
                </a:solidFill>
                <a:latin typeface="Calibri" panose="020F0502020204030204"/>
                <a:cs typeface="Calibri" panose="020F0502020204030204"/>
              </a:rPr>
              <a:t> </a:t>
            </a:r>
            <a:r>
              <a:rPr lang="en-GB" sz="3750" spc="330" dirty="0">
                <a:solidFill>
                  <a:srgbClr val="0F0D12"/>
                </a:solidFill>
                <a:latin typeface="Calibri" panose="020F0502020204030204"/>
                <a:cs typeface="Calibri" panose="020F0502020204030204"/>
              </a:rPr>
              <a:t>tricky</a:t>
            </a:r>
            <a:r>
              <a:rPr lang="en-GB" sz="3750" spc="140" dirty="0">
                <a:solidFill>
                  <a:srgbClr val="0F0D12"/>
                </a:solidFill>
                <a:latin typeface="Calibri" panose="020F0502020204030204"/>
                <a:cs typeface="Calibri" panose="020F0502020204030204"/>
              </a:rPr>
              <a:t> </a:t>
            </a:r>
            <a:r>
              <a:rPr lang="en-GB" sz="3750" spc="360" dirty="0">
                <a:solidFill>
                  <a:srgbClr val="0F0D12"/>
                </a:solidFill>
                <a:latin typeface="Calibri" panose="020F0502020204030204"/>
                <a:cs typeface="Calibri" panose="020F0502020204030204"/>
              </a:rPr>
              <a:t>part</a:t>
            </a:r>
            <a:r>
              <a:rPr lang="en-GB" sz="3750" spc="140" dirty="0">
                <a:solidFill>
                  <a:srgbClr val="0F0D12"/>
                </a:solidFill>
                <a:latin typeface="Calibri" panose="020F0502020204030204"/>
                <a:cs typeface="Calibri" panose="020F0502020204030204"/>
              </a:rPr>
              <a:t> </a:t>
            </a:r>
            <a:r>
              <a:rPr lang="en-GB" sz="3750" spc="345" dirty="0">
                <a:solidFill>
                  <a:srgbClr val="0F0D12"/>
                </a:solidFill>
                <a:latin typeface="Calibri" panose="020F0502020204030204"/>
                <a:cs typeface="Calibri" panose="020F0502020204030204"/>
              </a:rPr>
              <a:t>in</a:t>
            </a:r>
            <a:r>
              <a:rPr lang="en-GB" sz="3750" spc="145" dirty="0">
                <a:solidFill>
                  <a:srgbClr val="0F0D12"/>
                </a:solidFill>
                <a:latin typeface="Calibri" panose="020F0502020204030204"/>
                <a:cs typeface="Calibri" panose="020F0502020204030204"/>
              </a:rPr>
              <a:t> </a:t>
            </a:r>
            <a:r>
              <a:rPr lang="en-GB" sz="3750" spc="450" dirty="0">
                <a:solidFill>
                  <a:srgbClr val="0F0D12"/>
                </a:solidFill>
                <a:latin typeface="Calibri" panose="020F0502020204030204"/>
                <a:cs typeface="Calibri" panose="020F0502020204030204"/>
              </a:rPr>
              <a:t>medical</a:t>
            </a:r>
            <a:r>
              <a:rPr lang="en-GB" sz="3750" spc="140" dirty="0">
                <a:solidFill>
                  <a:srgbClr val="0F0D12"/>
                </a:solidFill>
                <a:latin typeface="Calibri" panose="020F0502020204030204"/>
                <a:cs typeface="Calibri" panose="020F0502020204030204"/>
              </a:rPr>
              <a:t> </a:t>
            </a:r>
            <a:r>
              <a:rPr lang="en-GB" sz="3750" spc="445" dirty="0">
                <a:solidFill>
                  <a:srgbClr val="0F0D12"/>
                </a:solidFill>
                <a:latin typeface="Calibri" panose="020F0502020204030204"/>
                <a:cs typeface="Calibri" panose="020F0502020204030204"/>
              </a:rPr>
              <a:t>imaging. </a:t>
            </a:r>
            <a:r>
              <a:rPr lang="en-GB" sz="3750" spc="595" dirty="0">
                <a:solidFill>
                  <a:srgbClr val="0F0D12"/>
                </a:solidFill>
                <a:latin typeface="Calibri" panose="020F0502020204030204"/>
                <a:cs typeface="Calibri" panose="020F0502020204030204"/>
              </a:rPr>
              <a:t>We</a:t>
            </a:r>
            <a:r>
              <a:rPr lang="en-GB" sz="3750" spc="135" dirty="0">
                <a:solidFill>
                  <a:srgbClr val="0F0D12"/>
                </a:solidFill>
                <a:latin typeface="Calibri" panose="020F0502020204030204"/>
                <a:cs typeface="Calibri" panose="020F0502020204030204"/>
              </a:rPr>
              <a:t> </a:t>
            </a:r>
            <a:r>
              <a:rPr lang="en-GB" sz="3750" spc="440" dirty="0">
                <a:solidFill>
                  <a:srgbClr val="0F0D12"/>
                </a:solidFill>
                <a:latin typeface="Calibri" panose="020F0502020204030204"/>
                <a:cs typeface="Calibri" panose="020F0502020204030204"/>
              </a:rPr>
              <a:t>cannot</a:t>
            </a:r>
            <a:r>
              <a:rPr lang="en-GB" sz="3750" spc="135" dirty="0">
                <a:solidFill>
                  <a:srgbClr val="0F0D12"/>
                </a:solidFill>
                <a:latin typeface="Calibri" panose="020F0502020204030204"/>
                <a:cs typeface="Calibri" panose="020F0502020204030204"/>
              </a:rPr>
              <a:t> </a:t>
            </a:r>
            <a:r>
              <a:rPr lang="en-GB" sz="3750" spc="434" dirty="0">
                <a:solidFill>
                  <a:srgbClr val="0F0D12"/>
                </a:solidFill>
                <a:latin typeface="Calibri" panose="020F0502020204030204"/>
                <a:cs typeface="Calibri" panose="020F0502020204030204"/>
              </a:rPr>
              <a:t>use</a:t>
            </a:r>
            <a:r>
              <a:rPr lang="en-GB" sz="3750" spc="140" dirty="0">
                <a:solidFill>
                  <a:srgbClr val="0F0D12"/>
                </a:solidFill>
                <a:latin typeface="Calibri" panose="020F0502020204030204"/>
                <a:cs typeface="Calibri" panose="020F0502020204030204"/>
              </a:rPr>
              <a:t> </a:t>
            </a:r>
            <a:r>
              <a:rPr lang="en-GB" sz="3750" spc="484" dirty="0">
                <a:solidFill>
                  <a:srgbClr val="0F0D12"/>
                </a:solidFill>
                <a:latin typeface="Calibri" panose="020F0502020204030204"/>
                <a:cs typeface="Calibri" panose="020F0502020204030204"/>
              </a:rPr>
              <a:t>most</a:t>
            </a:r>
            <a:r>
              <a:rPr lang="en-GB" sz="3750" spc="135" dirty="0">
                <a:solidFill>
                  <a:srgbClr val="0F0D12"/>
                </a:solidFill>
                <a:latin typeface="Calibri" panose="020F0502020204030204"/>
                <a:cs typeface="Calibri" panose="020F0502020204030204"/>
              </a:rPr>
              <a:t> </a:t>
            </a:r>
            <a:r>
              <a:rPr lang="en-GB" sz="3750" spc="240" dirty="0">
                <a:solidFill>
                  <a:srgbClr val="0F0D12"/>
                </a:solidFill>
                <a:latin typeface="Calibri" panose="020F0502020204030204"/>
                <a:cs typeface="Calibri" panose="020F0502020204030204"/>
              </a:rPr>
              <a:t>of</a:t>
            </a:r>
            <a:r>
              <a:rPr lang="en-GB" sz="3750" spc="135" dirty="0">
                <a:solidFill>
                  <a:srgbClr val="0F0D12"/>
                </a:solidFill>
                <a:latin typeface="Calibri" panose="020F0502020204030204"/>
                <a:cs typeface="Calibri" panose="020F0502020204030204"/>
              </a:rPr>
              <a:t> </a:t>
            </a:r>
            <a:r>
              <a:rPr lang="en-GB" sz="3750" spc="400" dirty="0">
                <a:solidFill>
                  <a:srgbClr val="0F0D12"/>
                </a:solidFill>
                <a:latin typeface="Calibri" panose="020F0502020204030204"/>
                <a:cs typeface="Calibri" panose="020F0502020204030204"/>
              </a:rPr>
              <a:t>the</a:t>
            </a:r>
            <a:r>
              <a:rPr lang="en-GB" sz="3750" spc="140" dirty="0">
                <a:solidFill>
                  <a:srgbClr val="0F0D12"/>
                </a:solidFill>
                <a:latin typeface="Calibri" panose="020F0502020204030204"/>
                <a:cs typeface="Calibri" panose="020F0502020204030204"/>
              </a:rPr>
              <a:t> </a:t>
            </a:r>
            <a:r>
              <a:rPr lang="en-GB" sz="3750" spc="450" dirty="0">
                <a:solidFill>
                  <a:srgbClr val="0F0D12"/>
                </a:solidFill>
                <a:latin typeface="Calibri" panose="020F0502020204030204"/>
                <a:cs typeface="Calibri" panose="020F0502020204030204"/>
              </a:rPr>
              <a:t>augmentations</a:t>
            </a:r>
            <a:endParaRPr lang="en-GB" sz="3750" dirty="0">
              <a:latin typeface="Calibri" panose="020F0502020204030204"/>
              <a:cs typeface="Calibri" panose="020F0502020204030204"/>
            </a:endParaRPr>
          </a:p>
          <a:p>
            <a:pPr marL="1367155" indent="-571500">
              <a:lnSpc>
                <a:spcPct val="100000"/>
              </a:lnSpc>
              <a:spcBef>
                <a:spcPts val="2250"/>
              </a:spcBef>
              <a:buFont typeface="Arial" panose="020B0604020202020204" pitchFamily="34" charset="0"/>
              <a:buChar char="•"/>
            </a:pPr>
            <a:r>
              <a:rPr sz="3750" spc="220" dirty="0">
                <a:solidFill>
                  <a:srgbClr val="0F0D12"/>
                </a:solidFill>
                <a:latin typeface="Calibri" panose="020F0502020204030204"/>
                <a:cs typeface="Calibri" panose="020F0502020204030204"/>
              </a:rPr>
              <a:t>It</a:t>
            </a:r>
            <a:r>
              <a:rPr sz="3750" spc="135" dirty="0">
                <a:solidFill>
                  <a:srgbClr val="0F0D12"/>
                </a:solidFill>
                <a:latin typeface="Calibri" panose="020F0502020204030204"/>
                <a:cs typeface="Calibri" panose="020F0502020204030204"/>
              </a:rPr>
              <a:t> </a:t>
            </a:r>
            <a:r>
              <a:rPr sz="3750" spc="540" dirty="0">
                <a:solidFill>
                  <a:srgbClr val="0F0D12"/>
                </a:solidFill>
                <a:latin typeface="Calibri" panose="020F0502020204030204"/>
                <a:cs typeface="Calibri" panose="020F0502020204030204"/>
              </a:rPr>
              <a:t>might</a:t>
            </a:r>
            <a:r>
              <a:rPr sz="3750" spc="140" dirty="0">
                <a:solidFill>
                  <a:srgbClr val="0F0D12"/>
                </a:solidFill>
                <a:latin typeface="Calibri" panose="020F0502020204030204"/>
                <a:cs typeface="Calibri" panose="020F0502020204030204"/>
              </a:rPr>
              <a:t> </a:t>
            </a:r>
            <a:r>
              <a:rPr sz="3750" spc="535" dirty="0">
                <a:solidFill>
                  <a:srgbClr val="0F0D12"/>
                </a:solidFill>
                <a:latin typeface="Calibri" panose="020F0502020204030204"/>
                <a:cs typeface="Calibri" panose="020F0502020204030204"/>
              </a:rPr>
              <a:t>change</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540" dirty="0">
                <a:solidFill>
                  <a:srgbClr val="0F0D12"/>
                </a:solidFill>
                <a:latin typeface="Calibri" panose="020F0502020204030204"/>
                <a:cs typeface="Calibri" panose="020F0502020204030204"/>
              </a:rPr>
              <a:t>image</a:t>
            </a:r>
            <a:r>
              <a:rPr sz="3750" spc="140" dirty="0">
                <a:solidFill>
                  <a:srgbClr val="0F0D12"/>
                </a:solidFill>
                <a:latin typeface="Calibri" panose="020F0502020204030204"/>
                <a:cs typeface="Calibri" panose="020F0502020204030204"/>
              </a:rPr>
              <a:t> </a:t>
            </a:r>
            <a:r>
              <a:rPr sz="3750" spc="170" dirty="0">
                <a:solidFill>
                  <a:srgbClr val="0F0D12"/>
                </a:solidFill>
                <a:latin typeface="Calibri" panose="020F0502020204030204"/>
                <a:cs typeface="Calibri" panose="020F0502020204030204"/>
              </a:rPr>
              <a:t>itself.</a:t>
            </a:r>
            <a:endParaRPr sz="3750" dirty="0">
              <a:latin typeface="Calibri" panose="020F0502020204030204"/>
              <a:cs typeface="Calibri" panose="020F0502020204030204"/>
            </a:endParaRPr>
          </a:p>
          <a:p>
            <a:pPr marL="1367155" marR="1019175" indent="-571500">
              <a:lnSpc>
                <a:spcPct val="150000"/>
              </a:lnSpc>
              <a:buFont typeface="Arial" panose="020B0604020202020204" pitchFamily="34" charset="0"/>
              <a:buChar char="•"/>
            </a:pPr>
            <a:r>
              <a:rPr sz="3750" spc="330"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use</a:t>
            </a:r>
            <a:r>
              <a:rPr sz="3750" spc="145"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augmentations</a:t>
            </a:r>
            <a:r>
              <a:rPr sz="3750" spc="14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which</a:t>
            </a:r>
            <a:r>
              <a:rPr sz="3750" spc="145"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do</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not</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affect</a:t>
            </a:r>
            <a:r>
              <a:rPr sz="3750" spc="14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pixel </a:t>
            </a:r>
            <a:r>
              <a:rPr sz="3750" spc="365" dirty="0">
                <a:solidFill>
                  <a:srgbClr val="0F0D12"/>
                </a:solidFill>
                <a:latin typeface="Calibri" panose="020F0502020204030204"/>
                <a:cs typeface="Calibri" panose="020F0502020204030204"/>
              </a:rPr>
              <a:t>values</a:t>
            </a:r>
            <a:r>
              <a:rPr sz="3750" spc="114"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like</a:t>
            </a:r>
            <a:r>
              <a:rPr sz="3750" spc="120" dirty="0">
                <a:solidFill>
                  <a:srgbClr val="0F0D12"/>
                </a:solidFill>
                <a:latin typeface="Calibri" panose="020F0502020204030204"/>
                <a:cs typeface="Calibri" panose="020F0502020204030204"/>
              </a:rPr>
              <a:t> </a:t>
            </a:r>
            <a:r>
              <a:rPr sz="3750" spc="340" dirty="0">
                <a:solidFill>
                  <a:srgbClr val="0F0D12"/>
                </a:solidFill>
                <a:latin typeface="Calibri" panose="020F0502020204030204"/>
                <a:cs typeface="Calibri" panose="020F0502020204030204"/>
              </a:rPr>
              <a:t>horizontal</a:t>
            </a:r>
            <a:r>
              <a:rPr sz="3750" spc="120"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rotations</a:t>
            </a:r>
            <a:r>
              <a:rPr sz="3750" spc="120" dirty="0">
                <a:solidFill>
                  <a:srgbClr val="0F0D12"/>
                </a:solidFill>
                <a:latin typeface="Calibri" panose="020F0502020204030204"/>
                <a:cs typeface="Calibri" panose="020F0502020204030204"/>
              </a:rPr>
              <a:t> </a:t>
            </a:r>
            <a:r>
              <a:rPr sz="3750" dirty="0">
                <a:solidFill>
                  <a:srgbClr val="0F0D12"/>
                </a:solidFill>
                <a:latin typeface="Calibri" panose="020F0502020204030204"/>
                <a:cs typeface="Calibri" panose="020F0502020204030204"/>
              </a:rPr>
              <a:t>,</a:t>
            </a:r>
            <a:r>
              <a:rPr sz="3750" spc="120" dirty="0">
                <a:solidFill>
                  <a:srgbClr val="0F0D12"/>
                </a:solidFill>
                <a:latin typeface="Calibri" panose="020F0502020204030204"/>
                <a:cs typeface="Calibri" panose="020F0502020204030204"/>
              </a:rPr>
              <a:t> </a:t>
            </a:r>
            <a:r>
              <a:rPr sz="3750" spc="505" dirty="0">
                <a:solidFill>
                  <a:srgbClr val="0F0D12"/>
                </a:solidFill>
                <a:latin typeface="Calibri" panose="020F0502020204030204"/>
                <a:cs typeface="Calibri" panose="020F0502020204030204"/>
              </a:rPr>
              <a:t>random</a:t>
            </a:r>
            <a:r>
              <a:rPr sz="3750" spc="120" dirty="0">
                <a:solidFill>
                  <a:srgbClr val="0F0D12"/>
                </a:solidFill>
                <a:latin typeface="Calibri" panose="020F0502020204030204"/>
                <a:cs typeface="Calibri" panose="020F0502020204030204"/>
              </a:rPr>
              <a:t> </a:t>
            </a:r>
            <a:r>
              <a:rPr sz="3750" spc="530" dirty="0">
                <a:solidFill>
                  <a:srgbClr val="0F0D12"/>
                </a:solidFill>
                <a:latin typeface="Calibri" panose="020F0502020204030204"/>
                <a:cs typeface="Calibri" panose="020F0502020204030204"/>
              </a:rPr>
              <a:t>image </a:t>
            </a:r>
            <a:r>
              <a:rPr sz="3750" spc="380" dirty="0">
                <a:solidFill>
                  <a:srgbClr val="0F0D12"/>
                </a:solidFill>
                <a:latin typeface="Calibri" panose="020F0502020204030204"/>
                <a:cs typeface="Calibri" panose="020F0502020204030204"/>
              </a:rPr>
              <a:t>cropping.</a:t>
            </a:r>
            <a:endParaRPr sz="3750" dirty="0">
              <a:latin typeface="Calibri" panose="020F0502020204030204"/>
              <a:cs typeface="Calibri" panose="020F0502020204030204"/>
            </a:endParaRPr>
          </a:p>
          <a:p>
            <a:pPr marL="1367155" marR="235585" indent="-571500">
              <a:lnSpc>
                <a:spcPct val="150000"/>
              </a:lnSpc>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could</a:t>
            </a:r>
            <a:r>
              <a:rPr sz="3750" spc="140"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also</a:t>
            </a:r>
            <a:r>
              <a:rPr sz="3750" spc="140"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try</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out</a:t>
            </a:r>
            <a:r>
              <a:rPr sz="3750" spc="140" dirty="0">
                <a:solidFill>
                  <a:srgbClr val="0F0D12"/>
                </a:solidFill>
                <a:latin typeface="Calibri" panose="020F0502020204030204"/>
                <a:cs typeface="Calibri" panose="020F0502020204030204"/>
              </a:rPr>
              <a:t> </a:t>
            </a:r>
            <a:r>
              <a:rPr lang="en-GB" sz="3750" spc="415" dirty="0">
                <a:solidFill>
                  <a:srgbClr val="0F0D12"/>
                </a:solidFill>
                <a:latin typeface="Calibri" panose="020F0502020204030204"/>
                <a:cs typeface="Calibri" panose="020F0502020204030204"/>
              </a:rPr>
              <a:t>b</a:t>
            </a:r>
            <a:r>
              <a:rPr sz="3750" spc="415" dirty="0" err="1">
                <a:solidFill>
                  <a:srgbClr val="0F0D12"/>
                </a:solidFill>
                <a:latin typeface="Calibri" panose="020F0502020204030204"/>
                <a:cs typeface="Calibri" panose="020F0502020204030204"/>
              </a:rPr>
              <a:t>lurring</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images</a:t>
            </a:r>
            <a:r>
              <a:rPr sz="3750" spc="140"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0"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minimal </a:t>
            </a:r>
            <a:r>
              <a:rPr sz="3750" spc="270" dirty="0">
                <a:solidFill>
                  <a:srgbClr val="0F0D12"/>
                </a:solidFill>
                <a:latin typeface="Calibri" panose="020F0502020204030204"/>
                <a:cs typeface="Calibri" panose="020F0502020204030204"/>
              </a:rPr>
              <a:t>way.</a:t>
            </a:r>
            <a:endParaRPr sz="3750" dirty="0">
              <a:latin typeface="Calibri" panose="020F0502020204030204"/>
              <a:cs typeface="Calibri" panose="020F0502020204030204"/>
            </a:endParaRPr>
          </a:p>
        </p:txBody>
      </p:sp>
      <p:sp>
        <p:nvSpPr>
          <p:cNvPr id="10" name="object 10"/>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39800" y="12701"/>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Summary</a:t>
            </a:r>
          </a:p>
        </p:txBody>
      </p:sp>
      <p:sp>
        <p:nvSpPr>
          <p:cNvPr id="10" name="object 10"/>
          <p:cNvSpPr txBox="1"/>
          <p:nvPr/>
        </p:nvSpPr>
        <p:spPr>
          <a:xfrm>
            <a:off x="562962" y="1808786"/>
            <a:ext cx="11857638" cy="7713971"/>
          </a:xfrm>
          <a:prstGeom prst="rect">
            <a:avLst/>
          </a:prstGeom>
        </p:spPr>
        <p:txBody>
          <a:bodyPr vert="horz" wrap="square" lIns="0" tIns="298450" rIns="0" bIns="0" rtlCol="0">
            <a:spAutoFit/>
          </a:bodyPr>
          <a:lstStyle/>
          <a:p>
            <a:pPr marL="584200" indent="-571500">
              <a:lnSpc>
                <a:spcPct val="100000"/>
              </a:lnSpc>
              <a:spcBef>
                <a:spcPts val="2350"/>
              </a:spcBef>
              <a:buFont typeface="Arial" panose="020B0604020202020204" pitchFamily="34" charset="0"/>
              <a:buChar char="•"/>
            </a:pPr>
            <a:r>
              <a:rPr sz="3750" spc="425" dirty="0">
                <a:solidFill>
                  <a:srgbClr val="0F0D12"/>
                </a:solidFill>
                <a:latin typeface="Calibri" panose="020F0502020204030204"/>
                <a:cs typeface="Calibri" panose="020F0502020204030204"/>
              </a:rPr>
              <a:t>Google</a:t>
            </a:r>
            <a:r>
              <a:rPr sz="3750" spc="140" dirty="0">
                <a:solidFill>
                  <a:srgbClr val="0F0D12"/>
                </a:solidFill>
                <a:latin typeface="Calibri" panose="020F0502020204030204"/>
                <a:cs typeface="Calibri" panose="020F0502020204030204"/>
              </a:rPr>
              <a:t> </a:t>
            </a:r>
            <a:r>
              <a:rPr sz="3750" spc="430" dirty="0">
                <a:solidFill>
                  <a:srgbClr val="0F0D12"/>
                </a:solidFill>
                <a:latin typeface="Calibri" panose="020F0502020204030204"/>
                <a:cs typeface="Calibri" panose="020F0502020204030204"/>
              </a:rPr>
              <a:t>Colab</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GPUs.</a:t>
            </a:r>
            <a:endParaRPr sz="3750" dirty="0">
              <a:latin typeface="Calibri" panose="020F0502020204030204"/>
              <a:cs typeface="Calibri" panose="020F0502020204030204"/>
            </a:endParaRPr>
          </a:p>
          <a:p>
            <a:pPr marL="584200" marR="115570" indent="-571500">
              <a:lnSpc>
                <a:spcPct val="150000"/>
              </a:lnSpc>
              <a:buFont typeface="Arial" panose="020B0604020202020204" pitchFamily="34" charset="0"/>
              <a:buChar char="•"/>
              <a:tabLst>
                <a:tab pos="4742815" algn="l"/>
              </a:tabLst>
            </a:pPr>
            <a:r>
              <a:rPr sz="3750" spc="405" dirty="0">
                <a:solidFill>
                  <a:srgbClr val="0F0D12"/>
                </a:solidFill>
                <a:latin typeface="Calibri" panose="020F0502020204030204"/>
                <a:cs typeface="Calibri" panose="020F0502020204030204"/>
              </a:rPr>
              <a:t>Datasets</a:t>
            </a:r>
            <a:r>
              <a:rPr sz="3750" spc="15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consist</a:t>
            </a:r>
            <a:r>
              <a:rPr sz="3750" spc="150" dirty="0">
                <a:solidFill>
                  <a:srgbClr val="0F0D12"/>
                </a:solidFill>
                <a:latin typeface="Calibri" panose="020F0502020204030204"/>
                <a:cs typeface="Calibri" panose="020F0502020204030204"/>
              </a:rPr>
              <a:t> </a:t>
            </a:r>
            <a:r>
              <a:rPr sz="3750" spc="215" dirty="0">
                <a:solidFill>
                  <a:srgbClr val="0F0D12"/>
                </a:solidFill>
                <a:latin typeface="Calibri" panose="020F0502020204030204"/>
                <a:cs typeface="Calibri" panose="020F0502020204030204"/>
              </a:rPr>
              <a:t>of</a:t>
            </a:r>
            <a:r>
              <a:rPr sz="37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Images,</a:t>
            </a:r>
            <a:r>
              <a:rPr sz="3750" spc="140" dirty="0">
                <a:solidFill>
                  <a:srgbClr val="0F0D12"/>
                </a:solidFill>
                <a:latin typeface="Calibri" panose="020F0502020204030204"/>
                <a:cs typeface="Calibri" panose="020F0502020204030204"/>
              </a:rPr>
              <a:t> </a:t>
            </a:r>
            <a:r>
              <a:rPr sz="3750" spc="235" dirty="0">
                <a:solidFill>
                  <a:srgbClr val="0F0D12"/>
                </a:solidFill>
                <a:latin typeface="Calibri" panose="020F0502020204030204"/>
                <a:cs typeface="Calibri" panose="020F0502020204030204"/>
              </a:rPr>
              <a:t>Text,</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Videos.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Set</a:t>
            </a:r>
            <a:r>
              <a:rPr sz="3750" spc="140" dirty="0">
                <a:solidFill>
                  <a:srgbClr val="0F0D12"/>
                </a:solidFill>
                <a:latin typeface="Calibri" panose="020F0502020204030204"/>
                <a:cs typeface="Calibri" panose="020F0502020204030204"/>
              </a:rPr>
              <a:t> </a:t>
            </a:r>
            <a:r>
              <a:rPr sz="3750" spc="560" dirty="0">
                <a:solidFill>
                  <a:srgbClr val="0F0D12"/>
                </a:solidFill>
                <a:latin typeface="Calibri" panose="020F0502020204030204"/>
                <a:cs typeface="Calibri" panose="020F0502020204030204"/>
              </a:rPr>
              <a:t>up</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environment</a:t>
            </a:r>
            <a:r>
              <a:rPr sz="3750" spc="145" dirty="0">
                <a:solidFill>
                  <a:srgbClr val="0F0D12"/>
                </a:solidFill>
                <a:latin typeface="Calibri" panose="020F0502020204030204"/>
                <a:cs typeface="Calibri" panose="020F0502020204030204"/>
              </a:rPr>
              <a:t> </a:t>
            </a:r>
            <a:r>
              <a:rPr sz="3750" spc="225" dirty="0">
                <a:solidFill>
                  <a:srgbClr val="0F0D12"/>
                </a:solidFill>
                <a:latin typeface="Calibri" panose="020F0502020204030204"/>
                <a:cs typeface="Calibri" panose="020F0502020204030204"/>
              </a:rPr>
              <a:t>for</a:t>
            </a:r>
            <a:r>
              <a:rPr sz="3750" spc="140" dirty="0">
                <a:solidFill>
                  <a:srgbClr val="0F0D12"/>
                </a:solidFill>
                <a:latin typeface="Calibri" panose="020F0502020204030204"/>
                <a:cs typeface="Calibri" panose="020F0502020204030204"/>
              </a:rPr>
              <a:t> </a:t>
            </a:r>
            <a:r>
              <a:rPr lang="en-GB" sz="3750" spc="409" dirty="0">
                <a:solidFill>
                  <a:srgbClr val="0F0D12"/>
                </a:solidFill>
                <a:latin typeface="Calibri" panose="020F0502020204030204"/>
                <a:cs typeface="Calibri" panose="020F0502020204030204"/>
              </a:rPr>
              <a:t>s</a:t>
            </a:r>
            <a:r>
              <a:rPr sz="3750" spc="409" dirty="0" err="1">
                <a:solidFill>
                  <a:srgbClr val="0F0D12"/>
                </a:solidFill>
                <a:latin typeface="Calibri" panose="020F0502020204030204"/>
                <a:cs typeface="Calibri" panose="020F0502020204030204"/>
              </a:rPr>
              <a:t>olving</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deep </a:t>
            </a:r>
            <a:r>
              <a:rPr lang="en-GB" sz="3750" spc="455" dirty="0">
                <a:solidFill>
                  <a:srgbClr val="0F0D12"/>
                </a:solidFill>
                <a:latin typeface="Calibri" panose="020F0502020204030204"/>
                <a:cs typeface="Calibri" panose="020F0502020204030204"/>
              </a:rPr>
              <a:t>l</a:t>
            </a:r>
            <a:r>
              <a:rPr sz="3750" spc="455" dirty="0">
                <a:solidFill>
                  <a:srgbClr val="0F0D12"/>
                </a:solidFill>
                <a:latin typeface="Calibri" panose="020F0502020204030204"/>
                <a:cs typeface="Calibri" panose="020F0502020204030204"/>
              </a:rPr>
              <a:t>earning</a:t>
            </a:r>
            <a:r>
              <a:rPr sz="3750" spc="165" dirty="0">
                <a:solidFill>
                  <a:srgbClr val="0F0D12"/>
                </a:solidFill>
                <a:latin typeface="Calibri" panose="020F0502020204030204"/>
                <a:cs typeface="Calibri" panose="020F0502020204030204"/>
              </a:rPr>
              <a:t> </a:t>
            </a:r>
            <a:r>
              <a:rPr lang="en-GB" sz="3750" spc="385" dirty="0">
                <a:solidFill>
                  <a:srgbClr val="0F0D12"/>
                </a:solidFill>
                <a:latin typeface="Calibri" panose="020F0502020204030204"/>
                <a:cs typeface="Calibri" panose="020F0502020204030204"/>
              </a:rPr>
              <a:t>p</a:t>
            </a:r>
            <a:r>
              <a:rPr sz="3750" spc="385" dirty="0" err="1">
                <a:solidFill>
                  <a:srgbClr val="0F0D12"/>
                </a:solidFill>
                <a:latin typeface="Calibri" panose="020F0502020204030204"/>
                <a:cs typeface="Calibri" panose="020F0502020204030204"/>
              </a:rPr>
              <a:t>roblems</a:t>
            </a:r>
            <a:r>
              <a:rPr sz="3750" spc="385"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a:p>
            <a:pPr marL="584200" marR="5080" indent="-571500">
              <a:lnSpc>
                <a:spcPct val="150000"/>
              </a:lnSpc>
              <a:buFont typeface="Arial" panose="020B0604020202020204" pitchFamily="34" charset="0"/>
              <a:buChar char="•"/>
            </a:pPr>
            <a:r>
              <a:rPr sz="3750" spc="545" dirty="0">
                <a:solidFill>
                  <a:srgbClr val="0F0D12"/>
                </a:solidFill>
                <a:latin typeface="Calibri" panose="020F0502020204030204"/>
                <a:cs typeface="Calibri" panose="020F0502020204030204"/>
              </a:rPr>
              <a:t>How</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use</a:t>
            </a:r>
            <a:r>
              <a:rPr sz="3750" spc="145" dirty="0">
                <a:solidFill>
                  <a:srgbClr val="0F0D12"/>
                </a:solidFill>
                <a:latin typeface="Calibri" panose="020F0502020204030204"/>
                <a:cs typeface="Calibri" panose="020F0502020204030204"/>
              </a:rPr>
              <a:t> </a:t>
            </a:r>
            <a:r>
              <a:rPr lang="en-GB" sz="3750" spc="335" dirty="0">
                <a:solidFill>
                  <a:srgbClr val="0F0D12"/>
                </a:solidFill>
                <a:latin typeface="Calibri" panose="020F0502020204030204"/>
                <a:cs typeface="Calibri" panose="020F0502020204030204"/>
              </a:rPr>
              <a:t>T</a:t>
            </a:r>
            <a:r>
              <a:rPr sz="3750" spc="335" dirty="0" err="1">
                <a:solidFill>
                  <a:srgbClr val="0F0D12"/>
                </a:solidFill>
                <a:latin typeface="Calibri" panose="020F0502020204030204"/>
                <a:cs typeface="Calibri" panose="020F0502020204030204"/>
              </a:rPr>
              <a:t>enso</a:t>
            </a:r>
            <a:r>
              <a:rPr lang="en-GB" sz="3750" spc="335" dirty="0" err="1">
                <a:solidFill>
                  <a:srgbClr val="0F0D12"/>
                </a:solidFill>
                <a:latin typeface="Calibri" panose="020F0502020204030204"/>
                <a:cs typeface="Calibri" panose="020F0502020204030204"/>
              </a:rPr>
              <a:t>rF</a:t>
            </a:r>
            <a:r>
              <a:rPr sz="3750" spc="335" dirty="0">
                <a:solidFill>
                  <a:srgbClr val="0F0D12"/>
                </a:solidFill>
                <a:latin typeface="Calibri" panose="020F0502020204030204"/>
                <a:cs typeface="Calibri" panose="020F0502020204030204"/>
              </a:rPr>
              <a:t>low</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build</a:t>
            </a:r>
            <a:r>
              <a:rPr sz="3750" spc="145"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Convolutional </a:t>
            </a:r>
            <a:r>
              <a:rPr sz="3750" spc="380" dirty="0">
                <a:solidFill>
                  <a:srgbClr val="0F0D12"/>
                </a:solidFill>
                <a:latin typeface="Calibri" panose="020F0502020204030204"/>
                <a:cs typeface="Calibri" panose="020F0502020204030204"/>
              </a:rPr>
              <a:t>Neural</a:t>
            </a:r>
            <a:r>
              <a:rPr sz="3750" spc="150" dirty="0">
                <a:solidFill>
                  <a:srgbClr val="0F0D12"/>
                </a:solidFill>
                <a:latin typeface="Calibri" panose="020F0502020204030204"/>
                <a:cs typeface="Calibri" panose="020F0502020204030204"/>
              </a:rPr>
              <a:t> </a:t>
            </a:r>
            <a:r>
              <a:rPr sz="3750" spc="340" dirty="0">
                <a:solidFill>
                  <a:srgbClr val="0F0D12"/>
                </a:solidFill>
                <a:latin typeface="Calibri" panose="020F0502020204030204"/>
                <a:cs typeface="Calibri" panose="020F0502020204030204"/>
              </a:rPr>
              <a:t>Networks.</a:t>
            </a:r>
            <a:endParaRPr sz="3750" dirty="0">
              <a:latin typeface="Calibri" panose="020F0502020204030204"/>
              <a:cs typeface="Calibri" panose="020F0502020204030204"/>
            </a:endParaRPr>
          </a:p>
          <a:p>
            <a:pPr marL="584200" marR="321310" indent="-571500">
              <a:lnSpc>
                <a:spcPct val="150000"/>
              </a:lnSpc>
              <a:buFont typeface="Arial" panose="020B0604020202020204" pitchFamily="34" charset="0"/>
              <a:buChar char="•"/>
            </a:pPr>
            <a:r>
              <a:rPr sz="3750" spc="315" dirty="0">
                <a:solidFill>
                  <a:srgbClr val="0F0D12"/>
                </a:solidFill>
                <a:latin typeface="Calibri" panose="020F0502020204030204"/>
                <a:cs typeface="Calibri" panose="020F0502020204030204"/>
              </a:rPr>
              <a:t>Identify</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detect</a:t>
            </a:r>
            <a:r>
              <a:rPr sz="3750" spc="150" dirty="0">
                <a:solidFill>
                  <a:srgbClr val="0F0D12"/>
                </a:solidFill>
                <a:latin typeface="Calibri" panose="020F0502020204030204"/>
                <a:cs typeface="Calibri" panose="020F0502020204030204"/>
              </a:rPr>
              <a:t> </a:t>
            </a:r>
            <a:r>
              <a:rPr sz="3750" spc="495" dirty="0">
                <a:solidFill>
                  <a:srgbClr val="0F0D12"/>
                </a:solidFill>
                <a:latin typeface="Calibri" panose="020F0502020204030204"/>
                <a:cs typeface="Calibri" panose="020F0502020204030204"/>
              </a:rPr>
              <a:t>pneumonia</a:t>
            </a:r>
            <a:r>
              <a:rPr sz="3750" spc="15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from</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the </a:t>
            </a:r>
            <a:r>
              <a:rPr sz="3750" spc="450" dirty="0">
                <a:solidFill>
                  <a:srgbClr val="0F0D12"/>
                </a:solidFill>
                <a:latin typeface="Calibri" panose="020F0502020204030204"/>
                <a:cs typeface="Calibri" panose="020F0502020204030204"/>
              </a:rPr>
              <a:t>Chest</a:t>
            </a:r>
            <a:r>
              <a:rPr sz="3750" spc="135" dirty="0">
                <a:solidFill>
                  <a:srgbClr val="0F0D12"/>
                </a:solidFill>
                <a:latin typeface="Calibri" panose="020F0502020204030204"/>
                <a:cs typeface="Calibri" panose="020F0502020204030204"/>
              </a:rPr>
              <a:t> </a:t>
            </a:r>
            <a:r>
              <a:rPr sz="3750" spc="505" dirty="0">
                <a:solidFill>
                  <a:srgbClr val="0F0D12"/>
                </a:solidFill>
                <a:latin typeface="Calibri" panose="020F0502020204030204"/>
                <a:cs typeface="Calibri" panose="020F0502020204030204"/>
              </a:rPr>
              <a:t>X</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Rays</a:t>
            </a:r>
            <a:r>
              <a:rPr sz="3750" spc="14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using</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45" dirty="0" err="1">
                <a:solidFill>
                  <a:srgbClr val="0F0D12"/>
                </a:solidFill>
                <a:latin typeface="Calibri" panose="020F0502020204030204"/>
                <a:cs typeface="Calibri" panose="020F0502020204030204"/>
              </a:rPr>
              <a:t>ResNet</a:t>
            </a:r>
            <a:r>
              <a:rPr sz="3750" spc="140" dirty="0">
                <a:solidFill>
                  <a:srgbClr val="0F0D12"/>
                </a:solidFill>
                <a:latin typeface="Calibri" panose="020F0502020204030204"/>
                <a:cs typeface="Calibri" panose="020F0502020204030204"/>
              </a:rPr>
              <a:t> </a:t>
            </a:r>
            <a:r>
              <a:rPr lang="en-GB" sz="3750" spc="320" dirty="0">
                <a:solidFill>
                  <a:srgbClr val="0F0D12"/>
                </a:solidFill>
                <a:latin typeface="Calibri" panose="020F0502020204030204"/>
                <a:cs typeface="Calibri" panose="020F0502020204030204"/>
              </a:rPr>
              <a:t>a</a:t>
            </a:r>
            <a:r>
              <a:rPr sz="3750" spc="320" dirty="0" err="1">
                <a:solidFill>
                  <a:srgbClr val="0F0D12"/>
                </a:solidFill>
                <a:latin typeface="Calibri" panose="020F0502020204030204"/>
                <a:cs typeface="Calibri" panose="020F0502020204030204"/>
              </a:rPr>
              <a:t>rchitecture</a:t>
            </a:r>
            <a:r>
              <a:rPr sz="3750" spc="320" dirty="0">
                <a:solidFill>
                  <a:srgbClr val="0F0D12"/>
                </a:solidFill>
                <a:latin typeface="Calibri" panose="020F0502020204030204"/>
                <a:cs typeface="Calibri" panose="020F0502020204030204"/>
              </a:rPr>
              <a:t>.</a:t>
            </a:r>
            <a:endParaRPr lang="en-GB" sz="3750" spc="320" dirty="0">
              <a:solidFill>
                <a:srgbClr val="0F0D12"/>
              </a:solidFill>
              <a:latin typeface="Calibri" panose="020F0502020204030204"/>
              <a:cs typeface="Calibri" panose="020F0502020204030204"/>
            </a:endParaRPr>
          </a:p>
          <a:p>
            <a:pPr marL="584200" marR="321310" indent="-571500">
              <a:lnSpc>
                <a:spcPct val="150000"/>
              </a:lnSpc>
              <a:buFont typeface="Arial" panose="020B0604020202020204" pitchFamily="34" charset="0"/>
              <a:buChar char="•"/>
            </a:pPr>
            <a:r>
              <a:rPr sz="3750" spc="405" dirty="0">
                <a:solidFill>
                  <a:srgbClr val="0F0D12"/>
                </a:solidFill>
                <a:latin typeface="Calibri" panose="020F0502020204030204"/>
                <a:cs typeface="Calibri" panose="020F0502020204030204"/>
              </a:rPr>
              <a:t>Real</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time</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Response</a:t>
            </a:r>
            <a:r>
              <a:rPr sz="3750" spc="14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using</a:t>
            </a:r>
            <a:r>
              <a:rPr sz="3750" spc="140" dirty="0">
                <a:solidFill>
                  <a:srgbClr val="0F0D12"/>
                </a:solidFill>
                <a:latin typeface="Calibri" panose="020F0502020204030204"/>
                <a:cs typeface="Calibri" panose="020F0502020204030204"/>
              </a:rPr>
              <a:t> </a:t>
            </a:r>
            <a:r>
              <a:rPr sz="3750" spc="310" dirty="0">
                <a:solidFill>
                  <a:srgbClr val="0F0D12"/>
                </a:solidFill>
                <a:latin typeface="Calibri" panose="020F0502020204030204"/>
                <a:cs typeface="Calibri" panose="020F0502020204030204"/>
              </a:rPr>
              <a:t>APIs.</a:t>
            </a:r>
            <a:endParaRPr sz="3750" dirty="0">
              <a:latin typeface="Calibri" panose="020F0502020204030204"/>
              <a:cs typeface="Calibri" panose="020F0502020204030204"/>
            </a:endParaRPr>
          </a:p>
        </p:txBody>
      </p:sp>
      <p:sp>
        <p:nvSpPr>
          <p:cNvPr id="11" name="object 11"/>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12" name="Text Box 11"/>
          <p:cNvSpPr txBox="1"/>
          <p:nvPr/>
        </p:nvSpPr>
        <p:spPr>
          <a:xfrm>
            <a:off x="2819400" y="4000500"/>
            <a:ext cx="9178290" cy="1630045"/>
          </a:xfrm>
          <a:prstGeom prst="rect">
            <a:avLst/>
          </a:prstGeom>
          <a:noFill/>
        </p:spPr>
        <p:txBody>
          <a:bodyPr wrap="square" rtlCol="0">
            <a:spAutoFit/>
          </a:bodyPr>
          <a:lstStyle/>
          <a:p>
            <a:pPr algn="ctr"/>
            <a:r>
              <a:rPr lang="en-GB" altLang="en-US" sz="10000" b="1">
                <a:latin typeface="+mj-lt"/>
                <a:cs typeface="+mj-lt"/>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2"/>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800487" y="637578"/>
            <a:ext cx="3804920" cy="985519"/>
          </a:xfrm>
          <a:prstGeom prst="rect">
            <a:avLst/>
          </a:prstGeom>
        </p:spPr>
        <p:txBody>
          <a:bodyPr vert="horz" wrap="square" lIns="0" tIns="12700" rIns="0" bIns="0" rtlCol="0">
            <a:spAutoFit/>
          </a:bodyPr>
          <a:lstStyle/>
          <a:p>
            <a:pPr marL="12700">
              <a:lnSpc>
                <a:spcPct val="100000"/>
              </a:lnSpc>
              <a:spcBef>
                <a:spcPts val="100"/>
              </a:spcBef>
            </a:pPr>
            <a:r>
              <a:rPr sz="6300" b="0" spc="-10" dirty="0">
                <a:latin typeface="Arial" panose="020B0604020202020204"/>
                <a:cs typeface="Arial" panose="020B0604020202020204"/>
              </a:rPr>
              <a:t>Symptoms</a:t>
            </a:r>
            <a:endParaRPr sz="6300" dirty="0">
              <a:latin typeface="Arial" panose="020B0604020202020204"/>
              <a:cs typeface="Arial" panose="020B0604020202020204"/>
            </a:endParaRPr>
          </a:p>
        </p:txBody>
      </p:sp>
      <p:sp>
        <p:nvSpPr>
          <p:cNvPr id="12" name="object 12"/>
          <p:cNvSpPr txBox="1"/>
          <p:nvPr/>
        </p:nvSpPr>
        <p:spPr>
          <a:xfrm>
            <a:off x="377190" y="2324100"/>
            <a:ext cx="9006840" cy="6257925"/>
          </a:xfrm>
          <a:prstGeom prst="rect">
            <a:avLst/>
          </a:prstGeom>
        </p:spPr>
        <p:txBody>
          <a:bodyPr vert="horz" wrap="square" lIns="0" tIns="12700" rIns="0" bIns="0" rtlCol="0">
            <a:spAutoFit/>
          </a:bodyPr>
          <a:lstStyle/>
          <a:p>
            <a:pPr marL="469900" marR="5080" indent="-457200">
              <a:lnSpc>
                <a:spcPct val="149000"/>
              </a:lnSpc>
              <a:spcBef>
                <a:spcPts val="100"/>
              </a:spcBef>
              <a:buFont typeface="Arial" panose="020B0604020202020204" pitchFamily="34" charset="0"/>
              <a:buChar char="•"/>
            </a:pPr>
            <a:r>
              <a:rPr sz="3400" b="1" spc="530" dirty="0">
                <a:solidFill>
                  <a:srgbClr val="0F0D12"/>
                </a:solidFill>
                <a:latin typeface="Bahnschrift Light" panose="020B0502040204020203" pitchFamily="34" charset="0"/>
                <a:cs typeface="Calibri" panose="020F0502020204030204"/>
              </a:rPr>
              <a:t>Coughing</a:t>
            </a:r>
            <a:r>
              <a:rPr sz="3400" b="1" spc="135" dirty="0">
                <a:solidFill>
                  <a:srgbClr val="0F0D12"/>
                </a:solidFill>
                <a:latin typeface="Bahnschrift Light" panose="020B0502040204020203" pitchFamily="34" charset="0"/>
                <a:cs typeface="Calibri" panose="020F0502020204030204"/>
              </a:rPr>
              <a:t> </a:t>
            </a:r>
            <a:r>
              <a:rPr sz="3400" b="1" spc="355" dirty="0">
                <a:solidFill>
                  <a:srgbClr val="0F0D12"/>
                </a:solidFill>
                <a:latin typeface="Bahnschrift Light" panose="020B0502040204020203" pitchFamily="34" charset="0"/>
                <a:cs typeface="Calibri" panose="020F0502020204030204"/>
              </a:rPr>
              <a:t>that</a:t>
            </a:r>
            <a:r>
              <a:rPr sz="3400" b="1" spc="140" dirty="0">
                <a:solidFill>
                  <a:srgbClr val="0F0D12"/>
                </a:solidFill>
                <a:latin typeface="Bahnschrift Light" panose="020B0502040204020203" pitchFamily="34" charset="0"/>
                <a:cs typeface="Calibri" panose="020F0502020204030204"/>
              </a:rPr>
              <a:t> </a:t>
            </a:r>
            <a:r>
              <a:rPr sz="3400" b="1" spc="540" dirty="0">
                <a:solidFill>
                  <a:srgbClr val="0F0D12"/>
                </a:solidFill>
                <a:latin typeface="Bahnschrift Light" panose="020B0502040204020203" pitchFamily="34" charset="0"/>
                <a:cs typeface="Calibri" panose="020F0502020204030204"/>
              </a:rPr>
              <a:t>may</a:t>
            </a:r>
            <a:r>
              <a:rPr sz="3400" b="1" spc="135" dirty="0">
                <a:solidFill>
                  <a:srgbClr val="0F0D12"/>
                </a:solidFill>
                <a:latin typeface="Bahnschrift Light" panose="020B0502040204020203" pitchFamily="34" charset="0"/>
                <a:cs typeface="Calibri" panose="020F0502020204030204"/>
              </a:rPr>
              <a:t> </a:t>
            </a:r>
            <a:r>
              <a:rPr sz="3400" b="1" spc="430" dirty="0">
                <a:solidFill>
                  <a:srgbClr val="0F0D12"/>
                </a:solidFill>
                <a:latin typeface="Bahnschrift Light" panose="020B0502040204020203" pitchFamily="34" charset="0"/>
                <a:cs typeface="Calibri" panose="020F0502020204030204"/>
              </a:rPr>
              <a:t>produce</a:t>
            </a:r>
            <a:r>
              <a:rPr lang="en-GB" altLang="" sz="3400" b="1" spc="430" dirty="0">
                <a:solidFill>
                  <a:srgbClr val="0F0D12"/>
                </a:solidFill>
                <a:latin typeface="Bahnschrift Light" panose="020B0502040204020203" pitchFamily="34" charset="0"/>
                <a:cs typeface="Calibri" panose="020F0502020204030204"/>
              </a:rPr>
              <a:t> </a:t>
            </a:r>
            <a:r>
              <a:rPr sz="3400" b="1" spc="434" dirty="0">
                <a:solidFill>
                  <a:srgbClr val="0F0D12"/>
                </a:solidFill>
                <a:latin typeface="Bahnschrift Light" panose="020B0502040204020203" pitchFamily="34" charset="0"/>
                <a:cs typeface="Calibri" panose="020F0502020204030204"/>
              </a:rPr>
              <a:t>mucus. </a:t>
            </a:r>
          </a:p>
          <a:p>
            <a:pPr marL="469900" marR="5080" indent="-457200">
              <a:lnSpc>
                <a:spcPct val="149000"/>
              </a:lnSpc>
              <a:spcBef>
                <a:spcPts val="100"/>
              </a:spcBef>
              <a:buFont typeface="Arial" panose="020B0604020202020204" pitchFamily="34" charset="0"/>
              <a:buChar char="•"/>
            </a:pPr>
            <a:r>
              <a:rPr sz="3400" b="1" spc="445" dirty="0">
                <a:solidFill>
                  <a:srgbClr val="0F0D12"/>
                </a:solidFill>
                <a:latin typeface="Bahnschrift Light" panose="020B0502040204020203" pitchFamily="34" charset="0"/>
                <a:cs typeface="Calibri" panose="020F0502020204030204"/>
              </a:rPr>
              <a:t>Sweating</a:t>
            </a:r>
            <a:r>
              <a:rPr sz="3400" b="1" spc="130"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0" dirty="0">
                <a:solidFill>
                  <a:srgbClr val="0F0D12"/>
                </a:solidFill>
                <a:latin typeface="Bahnschrift Light" panose="020B0502040204020203" pitchFamily="34" charset="0"/>
                <a:cs typeface="Calibri" panose="020F0502020204030204"/>
              </a:rPr>
              <a:t> </a:t>
            </a:r>
            <a:r>
              <a:rPr sz="3400" b="1" spc="225" dirty="0">
                <a:solidFill>
                  <a:srgbClr val="0F0D12"/>
                </a:solidFill>
                <a:latin typeface="Bahnschrift Light" panose="020B0502040204020203" pitchFamily="34" charset="0"/>
                <a:cs typeface="Calibri" panose="020F0502020204030204"/>
              </a:rPr>
              <a:t>chills.</a:t>
            </a:r>
            <a:endParaRPr sz="3400" b="1" dirty="0">
              <a:latin typeface="Bahnschrift Light" panose="020B0502040204020203" pitchFamily="34" charset="0"/>
              <a:cs typeface="Calibri" panose="020F0502020204030204"/>
            </a:endParaRPr>
          </a:p>
          <a:p>
            <a:pPr marL="469900" marR="3747135" indent="-457200">
              <a:lnSpc>
                <a:spcPct val="149000"/>
              </a:lnSpc>
              <a:buFont typeface="Arial" panose="020B0604020202020204" pitchFamily="34" charset="0"/>
              <a:buChar char="•"/>
            </a:pPr>
            <a:r>
              <a:rPr sz="3400" b="1" spc="385" dirty="0">
                <a:solidFill>
                  <a:srgbClr val="0F0D12"/>
                </a:solidFill>
                <a:latin typeface="Bahnschrift Light" panose="020B0502040204020203" pitchFamily="34" charset="0"/>
                <a:cs typeface="Calibri" panose="020F0502020204030204"/>
              </a:rPr>
              <a:t>Shortness</a:t>
            </a:r>
            <a:r>
              <a:rPr sz="3400" b="1" spc="125"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lang="en-GB" altLang="" sz="3400" b="1" spc="229" dirty="0">
                <a:solidFill>
                  <a:srgbClr val="0F0D12"/>
                </a:solidFill>
                <a:latin typeface="Bahnschrift Light" panose="020B0502040204020203" pitchFamily="34" charset="0"/>
                <a:cs typeface="Calibri" panose="020F0502020204030204"/>
              </a:rPr>
              <a:t> </a:t>
            </a:r>
            <a:r>
              <a:rPr sz="3400" b="1" spc="295" dirty="0">
                <a:solidFill>
                  <a:srgbClr val="0F0D12"/>
                </a:solidFill>
                <a:latin typeface="Bahnschrift Light" panose="020B0502040204020203" pitchFamily="34" charset="0"/>
                <a:cs typeface="Calibri" panose="020F0502020204030204"/>
              </a:rPr>
              <a:t>breath.</a:t>
            </a:r>
          </a:p>
          <a:p>
            <a:pPr marL="469900" marR="3747135" indent="-457200">
              <a:lnSpc>
                <a:spcPct val="149000"/>
              </a:lnSpc>
              <a:buFont typeface="Arial" panose="020B0604020202020204" pitchFamily="34" charset="0"/>
              <a:buChar char="•"/>
            </a:pPr>
            <a:r>
              <a:rPr sz="3400" b="1" spc="405" dirty="0">
                <a:solidFill>
                  <a:srgbClr val="0F0D12"/>
                </a:solidFill>
                <a:latin typeface="Bahnschrift Light" panose="020B0502040204020203" pitchFamily="34" charset="0"/>
                <a:cs typeface="Calibri" panose="020F0502020204030204"/>
              </a:rPr>
              <a:t>Breathe</a:t>
            </a:r>
            <a:r>
              <a:rPr sz="3400" b="1" spc="135"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40" dirty="0">
                <a:solidFill>
                  <a:srgbClr val="0F0D12"/>
                </a:solidFill>
                <a:latin typeface="Bahnschrift Light" panose="020B0502040204020203" pitchFamily="34" charset="0"/>
                <a:cs typeface="Calibri" panose="020F0502020204030204"/>
              </a:rPr>
              <a:t> </a:t>
            </a:r>
            <a:r>
              <a:rPr sz="3400" b="1" spc="405" dirty="0">
                <a:solidFill>
                  <a:srgbClr val="0F0D12"/>
                </a:solidFill>
                <a:latin typeface="Bahnschrift Light" panose="020B0502040204020203" pitchFamily="34" charset="0"/>
                <a:cs typeface="Calibri" panose="020F0502020204030204"/>
              </a:rPr>
              <a:t>cough.</a:t>
            </a:r>
            <a:endParaRPr sz="3400" b="1" dirty="0">
              <a:latin typeface="Bahnschrift Light" panose="020B0502040204020203" pitchFamily="34" charset="0"/>
              <a:cs typeface="Calibri" panose="020F0502020204030204"/>
            </a:endParaRPr>
          </a:p>
          <a:p>
            <a:pPr marL="469900" marR="1175385" indent="-457200">
              <a:lnSpc>
                <a:spcPct val="149000"/>
              </a:lnSpc>
              <a:buFont typeface="Arial" panose="020B0604020202020204" pitchFamily="34" charset="0"/>
              <a:buChar char="•"/>
            </a:pPr>
            <a:r>
              <a:rPr sz="3400" b="1" spc="409" dirty="0">
                <a:solidFill>
                  <a:srgbClr val="0F0D12"/>
                </a:solidFill>
                <a:latin typeface="Bahnschrift Light" panose="020B0502040204020203" pitchFamily="34" charset="0"/>
                <a:cs typeface="Calibri" panose="020F0502020204030204"/>
              </a:rPr>
              <a:t>Feelings</a:t>
            </a:r>
            <a:r>
              <a:rPr sz="3400" b="1" spc="130"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sz="3400" b="1" spc="130" dirty="0">
                <a:solidFill>
                  <a:srgbClr val="0F0D12"/>
                </a:solidFill>
                <a:latin typeface="Bahnschrift Light" panose="020B0502040204020203" pitchFamily="34" charset="0"/>
                <a:cs typeface="Calibri" panose="020F0502020204030204"/>
              </a:rPr>
              <a:t> </a:t>
            </a:r>
            <a:r>
              <a:rPr sz="3400" b="1" spc="345" dirty="0">
                <a:solidFill>
                  <a:srgbClr val="0F0D12"/>
                </a:solidFill>
                <a:latin typeface="Bahnschrift Light" panose="020B0502040204020203" pitchFamily="34" charset="0"/>
                <a:cs typeface="Calibri" panose="020F0502020204030204"/>
              </a:rPr>
              <a:t>tiredness</a:t>
            </a:r>
            <a:r>
              <a:rPr sz="3400" b="1" spc="130"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0" dirty="0">
                <a:solidFill>
                  <a:srgbClr val="0F0D12"/>
                </a:solidFill>
                <a:latin typeface="Bahnschrift Light" panose="020B0502040204020203" pitchFamily="34" charset="0"/>
                <a:cs typeface="Calibri" panose="020F0502020204030204"/>
              </a:rPr>
              <a:t> </a:t>
            </a:r>
            <a:r>
              <a:rPr sz="3400" b="1" spc="290" dirty="0">
                <a:solidFill>
                  <a:srgbClr val="0F0D12"/>
                </a:solidFill>
                <a:latin typeface="Bahnschrift Light" panose="020B0502040204020203" pitchFamily="34" charset="0"/>
                <a:cs typeface="Calibri" panose="020F0502020204030204"/>
              </a:rPr>
              <a:t>fatigue.</a:t>
            </a:r>
          </a:p>
          <a:p>
            <a:pPr marL="469900" marR="1175385" indent="-457200">
              <a:lnSpc>
                <a:spcPct val="149000"/>
              </a:lnSpc>
              <a:buFont typeface="Arial" panose="020B0604020202020204" pitchFamily="34" charset="0"/>
              <a:buChar char="•"/>
            </a:pPr>
            <a:r>
              <a:rPr sz="3400" b="1" spc="409" dirty="0">
                <a:solidFill>
                  <a:srgbClr val="0F0D12"/>
                </a:solidFill>
                <a:latin typeface="Bahnschrift Light" panose="020B0502040204020203" pitchFamily="34" charset="0"/>
                <a:cs typeface="Calibri" panose="020F0502020204030204"/>
              </a:rPr>
              <a:t>Loss</a:t>
            </a:r>
            <a:r>
              <a:rPr sz="3400" b="1" spc="130"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sz="3400" b="1" spc="130" dirty="0">
                <a:solidFill>
                  <a:srgbClr val="0F0D12"/>
                </a:solidFill>
                <a:latin typeface="Bahnschrift Light" panose="020B0502040204020203" pitchFamily="34" charset="0"/>
                <a:cs typeface="Calibri" panose="020F0502020204030204"/>
              </a:rPr>
              <a:t> </a:t>
            </a:r>
            <a:r>
              <a:rPr sz="3400" b="1" spc="290" dirty="0">
                <a:solidFill>
                  <a:srgbClr val="0F0D12"/>
                </a:solidFill>
                <a:latin typeface="Bahnschrift Light" panose="020B0502040204020203" pitchFamily="34" charset="0"/>
                <a:cs typeface="Calibri" panose="020F0502020204030204"/>
              </a:rPr>
              <a:t>appetite.</a:t>
            </a:r>
            <a:endParaRPr sz="3400" b="1" dirty="0">
              <a:latin typeface="Bahnschrift Light" panose="020B0502040204020203" pitchFamily="34" charset="0"/>
              <a:cs typeface="Calibri" panose="020F0502020204030204"/>
            </a:endParaRPr>
          </a:p>
          <a:p>
            <a:pPr marL="469900" marR="3739515" indent="-457200">
              <a:lnSpc>
                <a:spcPct val="149000"/>
              </a:lnSpc>
              <a:buFont typeface="Arial" panose="020B0604020202020204" pitchFamily="34" charset="0"/>
              <a:buChar char="•"/>
            </a:pPr>
            <a:r>
              <a:rPr sz="3400" b="1" spc="434" dirty="0">
                <a:solidFill>
                  <a:srgbClr val="0F0D12"/>
                </a:solidFill>
                <a:latin typeface="Bahnschrift Light" panose="020B0502040204020203" pitchFamily="34" charset="0"/>
                <a:cs typeface="Calibri" panose="020F0502020204030204"/>
              </a:rPr>
              <a:t>Nausea</a:t>
            </a:r>
            <a:r>
              <a:rPr sz="3400" b="1" spc="135"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5" dirty="0">
                <a:solidFill>
                  <a:srgbClr val="0F0D12"/>
                </a:solidFill>
                <a:latin typeface="Bahnschrift Light" panose="020B0502040204020203" pitchFamily="34" charset="0"/>
                <a:cs typeface="Calibri" panose="020F0502020204030204"/>
              </a:rPr>
              <a:t> </a:t>
            </a:r>
            <a:r>
              <a:rPr sz="3400" b="1" spc="350" dirty="0">
                <a:solidFill>
                  <a:srgbClr val="0F0D12"/>
                </a:solidFill>
                <a:latin typeface="Bahnschrift Light" panose="020B0502040204020203" pitchFamily="34" charset="0"/>
                <a:cs typeface="Calibri" panose="020F0502020204030204"/>
              </a:rPr>
              <a:t>vomiting.</a:t>
            </a:r>
          </a:p>
          <a:p>
            <a:pPr marL="469900" marR="3739515" indent="-457200">
              <a:lnSpc>
                <a:spcPct val="149000"/>
              </a:lnSpc>
              <a:buFont typeface="Arial" panose="020B0604020202020204" pitchFamily="34" charset="0"/>
              <a:buChar char="•"/>
            </a:pPr>
            <a:r>
              <a:rPr sz="3400" b="1" spc="385" dirty="0">
                <a:solidFill>
                  <a:srgbClr val="0F0D12"/>
                </a:solidFill>
                <a:latin typeface="Bahnschrift Light" panose="020B0502040204020203" pitchFamily="34" charset="0"/>
                <a:cs typeface="Calibri" panose="020F0502020204030204"/>
              </a:rPr>
              <a:t>Headaches.</a:t>
            </a:r>
            <a:endParaRPr sz="3400" b="1" dirty="0">
              <a:latin typeface="Bahnschrift Light" panose="020B0502040204020203" pitchFamily="34" charset="0"/>
              <a:cs typeface="Calibri" panose="020F0502020204030204"/>
            </a:endParaRPr>
          </a:p>
        </p:txBody>
      </p:sp>
      <p:sp>
        <p:nvSpPr>
          <p:cNvPr id="13" name="object 13"/>
          <p:cNvSpPr/>
          <p:nvPr/>
        </p:nvSpPr>
        <p:spPr>
          <a:xfrm>
            <a:off x="376907" y="471754"/>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9562214" y="1627839"/>
            <a:ext cx="8724899" cy="72675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184390" cy="985519"/>
          </a:xfrm>
          <a:prstGeom prst="rect">
            <a:avLst/>
          </a:prstGeom>
        </p:spPr>
        <p:txBody>
          <a:bodyPr vert="horz" wrap="square" lIns="0" tIns="12700" rIns="0" bIns="0" rtlCol="0">
            <a:spAutoFit/>
          </a:bodyPr>
          <a:lstStyle/>
          <a:p>
            <a:pPr marL="12700">
              <a:lnSpc>
                <a:spcPct val="100000"/>
              </a:lnSpc>
              <a:spcBef>
                <a:spcPts val="100"/>
              </a:spcBef>
              <a:tabLst>
                <a:tab pos="3213735" algn="l"/>
              </a:tabLst>
            </a:pPr>
            <a:r>
              <a:rPr sz="6300" b="0" spc="-10" dirty="0">
                <a:latin typeface="Arial" panose="020B0604020202020204"/>
                <a:cs typeface="Arial" panose="020B0604020202020204"/>
              </a:rPr>
              <a:t>Physical</a:t>
            </a:r>
            <a:r>
              <a:rPr sz="6300" b="0" dirty="0">
                <a:latin typeface="Arial" panose="020B0604020202020204"/>
                <a:cs typeface="Arial" panose="020B0604020202020204"/>
              </a:rPr>
              <a:t>	Check-</a:t>
            </a:r>
            <a:r>
              <a:rPr sz="6300" b="0" spc="-25" dirty="0">
                <a:latin typeface="Arial" panose="020B0604020202020204"/>
                <a:cs typeface="Arial" panose="020B0604020202020204"/>
              </a:rPr>
              <a:t>Ups</a:t>
            </a:r>
            <a:endParaRPr sz="6300">
              <a:latin typeface="Arial" panose="020B0604020202020204"/>
              <a:cs typeface="Arial" panose="020B0604020202020204"/>
            </a:endParaRPr>
          </a:p>
        </p:txBody>
      </p:sp>
      <p:sp>
        <p:nvSpPr>
          <p:cNvPr id="11" name="object 11"/>
          <p:cNvSpPr txBox="1"/>
          <p:nvPr/>
        </p:nvSpPr>
        <p:spPr>
          <a:xfrm>
            <a:off x="838200" y="2113664"/>
            <a:ext cx="4714844" cy="6059672"/>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sz="3750" spc="450" dirty="0">
                <a:solidFill>
                  <a:srgbClr val="0F0D12"/>
                </a:solidFill>
                <a:latin typeface="Calibri" panose="020F0502020204030204"/>
                <a:cs typeface="Calibri" panose="020F0502020204030204"/>
              </a:rPr>
              <a:t>Chest</a:t>
            </a:r>
            <a:r>
              <a:rPr sz="3750" spc="13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X-</a:t>
            </a:r>
            <a:r>
              <a:rPr sz="3750" spc="170" dirty="0">
                <a:solidFill>
                  <a:srgbClr val="0F0D12"/>
                </a:solidFill>
                <a:latin typeface="Calibri" panose="020F0502020204030204"/>
                <a:cs typeface="Calibri" panose="020F0502020204030204"/>
              </a:rPr>
              <a:t>ray.</a:t>
            </a:r>
            <a:endParaRPr lang="en-GB" sz="3750" spc="170"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40" dirty="0">
                <a:solidFill>
                  <a:srgbClr val="0F0D12"/>
                </a:solidFill>
                <a:latin typeface="Calibri" panose="020F0502020204030204"/>
                <a:cs typeface="Calibri" panose="020F0502020204030204"/>
              </a:rPr>
              <a:t>Blood</a:t>
            </a:r>
            <a:r>
              <a:rPr sz="3750" spc="13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Culture.</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575" dirty="0">
                <a:solidFill>
                  <a:srgbClr val="0F0D12"/>
                </a:solidFill>
                <a:latin typeface="Calibri" panose="020F0502020204030204"/>
                <a:cs typeface="Calibri" panose="020F0502020204030204"/>
              </a:rPr>
              <a:t>Sputum</a:t>
            </a:r>
            <a:r>
              <a:rPr sz="3750" spc="145"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Culture.</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34" dirty="0">
                <a:solidFill>
                  <a:srgbClr val="0F0D12"/>
                </a:solidFill>
                <a:latin typeface="Calibri" panose="020F0502020204030204"/>
                <a:cs typeface="Calibri" panose="020F0502020204030204"/>
              </a:rPr>
              <a:t>Pulse</a:t>
            </a:r>
            <a:r>
              <a:rPr sz="3750" spc="14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Oximetry.</a:t>
            </a:r>
            <a:endParaRPr lang="en-GB" sz="3750" dirty="0">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95" dirty="0">
                <a:solidFill>
                  <a:srgbClr val="0F0D12"/>
                </a:solidFill>
                <a:latin typeface="Calibri" panose="020F0502020204030204"/>
                <a:cs typeface="Calibri" panose="020F0502020204030204"/>
              </a:rPr>
              <a:t>CT</a:t>
            </a:r>
            <a:r>
              <a:rPr sz="3750" spc="13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scan.</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09" dirty="0">
                <a:solidFill>
                  <a:srgbClr val="0F0D12"/>
                </a:solidFill>
                <a:latin typeface="Calibri" panose="020F0502020204030204"/>
                <a:cs typeface="Calibri" panose="020F0502020204030204"/>
              </a:rPr>
              <a:t>Fluid</a:t>
            </a:r>
            <a:r>
              <a:rPr sz="3750" spc="13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sample.</a:t>
            </a:r>
            <a:endParaRPr lang="en-GB" sz="3750" dirty="0">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395" dirty="0">
                <a:solidFill>
                  <a:srgbClr val="0F0D12"/>
                </a:solidFill>
                <a:latin typeface="Calibri" panose="020F0502020204030204"/>
                <a:cs typeface="Calibri" panose="020F0502020204030204"/>
              </a:rPr>
              <a:t>Bronchoscopy.</a:t>
            </a:r>
            <a:endParaRPr sz="3750" dirty="0">
              <a:latin typeface="Calibri" panose="020F0502020204030204"/>
              <a:cs typeface="Calibri" panose="020F0502020204030204"/>
            </a:endParaRP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0200187" y="2386162"/>
            <a:ext cx="8077198" cy="53625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9853" y="0"/>
            <a:ext cx="4578145" cy="10236199"/>
          </a:xfrm>
          <a:prstGeom prst="rect">
            <a:avLst/>
          </a:prstGeom>
        </p:spPr>
      </p:pic>
      <p:sp>
        <p:nvSpPr>
          <p:cNvPr id="3" name="object 3"/>
          <p:cNvSpPr txBox="1">
            <a:spLocks noGrp="1"/>
          </p:cNvSpPr>
          <p:nvPr>
            <p:ph type="title"/>
          </p:nvPr>
        </p:nvSpPr>
        <p:spPr>
          <a:xfrm>
            <a:off x="726125" y="647551"/>
            <a:ext cx="4961255" cy="985519"/>
          </a:xfrm>
          <a:prstGeom prst="rect">
            <a:avLst/>
          </a:prstGeom>
        </p:spPr>
        <p:txBody>
          <a:bodyPr vert="horz" wrap="square" lIns="0" tIns="12700" rIns="0" bIns="0" rtlCol="0">
            <a:spAutoFit/>
          </a:bodyPr>
          <a:lstStyle/>
          <a:p>
            <a:pPr marL="12700">
              <a:lnSpc>
                <a:spcPct val="100000"/>
              </a:lnSpc>
              <a:spcBef>
                <a:spcPts val="100"/>
              </a:spcBef>
            </a:pPr>
            <a:r>
              <a:rPr sz="6300" b="0" dirty="0">
                <a:latin typeface="Arial" panose="020B0604020202020204"/>
                <a:cs typeface="Arial" panose="020B0604020202020204"/>
              </a:rPr>
              <a:t>Pre-</a:t>
            </a:r>
            <a:r>
              <a:rPr sz="6300" b="0" spc="-10" dirty="0">
                <a:latin typeface="Arial" panose="020B0604020202020204"/>
                <a:cs typeface="Arial" panose="020B0604020202020204"/>
              </a:rPr>
              <a:t>requisites</a:t>
            </a:r>
            <a:endParaRPr sz="6300">
              <a:latin typeface="Arial" panose="020B0604020202020204"/>
              <a:cs typeface="Arial" panose="020B0604020202020204"/>
            </a:endParaRPr>
          </a:p>
        </p:txBody>
      </p:sp>
      <p:sp>
        <p:nvSpPr>
          <p:cNvPr id="8" name="object 8"/>
          <p:cNvSpPr txBox="1"/>
          <p:nvPr/>
        </p:nvSpPr>
        <p:spPr>
          <a:xfrm>
            <a:off x="562962" y="2171700"/>
            <a:ext cx="12413556" cy="6886822"/>
          </a:xfrm>
          <a:prstGeom prst="rect">
            <a:avLst/>
          </a:prstGeom>
        </p:spPr>
        <p:txBody>
          <a:bodyPr vert="horz" wrap="square" lIns="0" tIns="12700" rIns="0" bIns="0" rtlCol="0">
            <a:spAutoFit/>
          </a:bodyPr>
          <a:lstStyle/>
          <a:p>
            <a:pPr marL="584200" marR="1745615" indent="-571500">
              <a:lnSpc>
                <a:spcPct val="150000"/>
              </a:lnSpc>
              <a:spcBef>
                <a:spcPts val="100"/>
              </a:spcBef>
              <a:buFont typeface="Arial" panose="020B0604020202020204" pitchFamily="34" charset="0"/>
              <a:buChar char="•"/>
            </a:pPr>
            <a:r>
              <a:rPr sz="3750" spc="450" dirty="0">
                <a:solidFill>
                  <a:srgbClr val="0F0D12"/>
                </a:solidFill>
                <a:latin typeface="Calibri" panose="020F0502020204030204"/>
                <a:cs typeface="Calibri" panose="020F0502020204030204"/>
              </a:rPr>
              <a:t>Good</a:t>
            </a:r>
            <a:r>
              <a:rPr sz="3750" spc="145" dirty="0">
                <a:solidFill>
                  <a:srgbClr val="0F0D12"/>
                </a:solidFill>
                <a:latin typeface="Calibri" panose="020F0502020204030204"/>
                <a:cs typeface="Calibri" panose="020F0502020204030204"/>
              </a:rPr>
              <a:t> </a:t>
            </a:r>
            <a:r>
              <a:rPr sz="3750" spc="495" dirty="0">
                <a:solidFill>
                  <a:srgbClr val="0F0D12"/>
                </a:solidFill>
                <a:latin typeface="Calibri" panose="020F0502020204030204"/>
                <a:cs typeface="Calibri" panose="020F0502020204030204"/>
              </a:rPr>
              <a:t>Knowledge</a:t>
            </a:r>
            <a:r>
              <a:rPr sz="3750" spc="145"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50" dirty="0">
                <a:solidFill>
                  <a:srgbClr val="0F0D12"/>
                </a:solidFill>
                <a:latin typeface="Calibri" panose="020F0502020204030204"/>
                <a:cs typeface="Calibri" panose="020F0502020204030204"/>
              </a:rPr>
              <a:t> </a:t>
            </a:r>
            <a:r>
              <a:rPr lang="en-GB" sz="3750" spc="459" dirty="0">
                <a:solidFill>
                  <a:srgbClr val="0F0D12"/>
                </a:solidFill>
                <a:latin typeface="Calibri" panose="020F0502020204030204"/>
                <a:cs typeface="Calibri" panose="020F0502020204030204"/>
              </a:rPr>
              <a:t>p</a:t>
            </a:r>
            <a:r>
              <a:rPr sz="3750" spc="459" dirty="0" err="1">
                <a:solidFill>
                  <a:srgbClr val="0F0D12"/>
                </a:solidFill>
                <a:latin typeface="Calibri" panose="020F0502020204030204"/>
                <a:cs typeface="Calibri" panose="020F0502020204030204"/>
              </a:rPr>
              <a:t>ython</a:t>
            </a:r>
            <a:r>
              <a:rPr lang="en-GB" sz="3750" spc="145" dirty="0">
                <a:solidFill>
                  <a:srgbClr val="0F0D12"/>
                </a:solidFill>
                <a:latin typeface="Calibri" panose="020F0502020204030204"/>
                <a:cs typeface="Calibri" panose="020F0502020204030204"/>
              </a:rPr>
              <a:t> </a:t>
            </a:r>
            <a:r>
              <a:rPr sz="3750" spc="525" dirty="0">
                <a:solidFill>
                  <a:srgbClr val="0F0D12"/>
                </a:solidFill>
                <a:latin typeface="Calibri" panose="020F0502020204030204"/>
                <a:cs typeface="Calibri" panose="020F0502020204030204"/>
              </a:rPr>
              <a:t>programming </a:t>
            </a:r>
            <a:r>
              <a:rPr sz="3750" spc="420" dirty="0">
                <a:solidFill>
                  <a:srgbClr val="0F0D12"/>
                </a:solidFill>
                <a:latin typeface="Calibri" panose="020F0502020204030204"/>
                <a:cs typeface="Calibri" panose="020F0502020204030204"/>
              </a:rPr>
              <a:t>language.</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365" dirty="0">
                <a:solidFill>
                  <a:srgbClr val="0F0D12"/>
                </a:solidFill>
                <a:latin typeface="Calibri" panose="020F0502020204030204"/>
                <a:cs typeface="Calibri" panose="020F0502020204030204"/>
              </a:rPr>
              <a:t>In</a:t>
            </a:r>
            <a:r>
              <a:rPr sz="3750" spc="13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depth</a:t>
            </a:r>
            <a:r>
              <a:rPr sz="3750" spc="135"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knowledge</a:t>
            </a:r>
            <a:r>
              <a:rPr sz="3750" spc="13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over</a:t>
            </a:r>
            <a:r>
              <a:rPr sz="3750" spc="135" dirty="0">
                <a:solidFill>
                  <a:srgbClr val="0F0D12"/>
                </a:solidFill>
                <a:latin typeface="Calibri" panose="020F0502020204030204"/>
                <a:cs typeface="Calibri" panose="020F0502020204030204"/>
              </a:rPr>
              <a:t> </a:t>
            </a:r>
            <a:r>
              <a:rPr lang="en-GB" sz="3750" spc="385" dirty="0">
                <a:solidFill>
                  <a:srgbClr val="0F0D12"/>
                </a:solidFill>
                <a:latin typeface="Calibri" panose="020F0502020204030204"/>
                <a:cs typeface="Calibri" panose="020F0502020204030204"/>
              </a:rPr>
              <a:t>l</a:t>
            </a:r>
            <a:r>
              <a:rPr sz="3750" spc="385" dirty="0" err="1">
                <a:solidFill>
                  <a:srgbClr val="0F0D12"/>
                </a:solidFill>
                <a:latin typeface="Calibri" panose="020F0502020204030204"/>
                <a:cs typeface="Calibri" panose="020F0502020204030204"/>
              </a:rPr>
              <a:t>inear</a:t>
            </a:r>
            <a:r>
              <a:rPr sz="3750" spc="13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lang="en-GB" sz="3750" spc="135" dirty="0">
                <a:solidFill>
                  <a:srgbClr val="0F0D12"/>
                </a:solidFill>
                <a:latin typeface="Calibri" panose="020F0502020204030204"/>
                <a:cs typeface="Calibri" panose="020F0502020204030204"/>
              </a:rPr>
              <a:t> l</a:t>
            </a:r>
            <a:r>
              <a:rPr sz="3750" spc="390" dirty="0" err="1">
                <a:solidFill>
                  <a:srgbClr val="0F0D12"/>
                </a:solidFill>
                <a:latin typeface="Calibri" panose="020F0502020204030204"/>
                <a:cs typeface="Calibri" panose="020F0502020204030204"/>
              </a:rPr>
              <a:t>ogistic</a:t>
            </a:r>
            <a:r>
              <a:rPr sz="3750" spc="39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regression</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455" dirty="0">
                <a:solidFill>
                  <a:srgbClr val="0F0D12"/>
                </a:solidFill>
                <a:latin typeface="Calibri" panose="020F0502020204030204"/>
                <a:cs typeface="Calibri" panose="020F0502020204030204"/>
              </a:rPr>
              <a:t>Understanding</a:t>
            </a:r>
            <a:r>
              <a:rPr sz="3750" spc="135"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35" dirty="0">
                <a:solidFill>
                  <a:srgbClr val="0F0D12"/>
                </a:solidFill>
                <a:latin typeface="Calibri" panose="020F0502020204030204"/>
                <a:cs typeface="Calibri" panose="020F0502020204030204"/>
              </a:rPr>
              <a:t> </a:t>
            </a:r>
            <a:r>
              <a:rPr lang="en-GB" sz="3750" spc="445" dirty="0">
                <a:solidFill>
                  <a:srgbClr val="0F0D12"/>
                </a:solidFill>
                <a:latin typeface="Calibri" panose="020F0502020204030204"/>
                <a:cs typeface="Calibri" panose="020F0502020204030204"/>
              </a:rPr>
              <a:t>b</a:t>
            </a:r>
            <a:r>
              <a:rPr sz="3750" spc="445" dirty="0" err="1">
                <a:solidFill>
                  <a:srgbClr val="0F0D12"/>
                </a:solidFill>
                <a:latin typeface="Calibri" panose="020F0502020204030204"/>
                <a:cs typeface="Calibri" panose="020F0502020204030204"/>
              </a:rPr>
              <a:t>asic</a:t>
            </a:r>
            <a:r>
              <a:rPr sz="3750" spc="135" dirty="0">
                <a:solidFill>
                  <a:srgbClr val="0F0D12"/>
                </a:solidFill>
                <a:latin typeface="Calibri" panose="020F0502020204030204"/>
                <a:cs typeface="Calibri" panose="020F0502020204030204"/>
              </a:rPr>
              <a:t> </a:t>
            </a:r>
            <a:r>
              <a:rPr lang="en-GB" sz="3750" spc="545" dirty="0">
                <a:solidFill>
                  <a:srgbClr val="0F0D12"/>
                </a:solidFill>
                <a:latin typeface="Calibri" panose="020F0502020204030204"/>
                <a:cs typeface="Calibri" panose="020F0502020204030204"/>
              </a:rPr>
              <a:t>i</a:t>
            </a:r>
            <a:r>
              <a:rPr sz="3750" spc="545" dirty="0">
                <a:solidFill>
                  <a:srgbClr val="0F0D12"/>
                </a:solidFill>
                <a:latin typeface="Calibri" panose="020F0502020204030204"/>
                <a:cs typeface="Calibri" panose="020F0502020204030204"/>
              </a:rPr>
              <a:t>mage</a:t>
            </a:r>
            <a:r>
              <a:rPr sz="3750" spc="14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processing.</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440" dirty="0">
                <a:solidFill>
                  <a:srgbClr val="0F0D12"/>
                </a:solidFill>
                <a:latin typeface="Calibri" panose="020F0502020204030204"/>
                <a:cs typeface="Calibri" panose="020F0502020204030204"/>
              </a:rPr>
              <a:t>Basic</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understanding</a:t>
            </a:r>
            <a:r>
              <a:rPr sz="3750" spc="145" dirty="0">
                <a:solidFill>
                  <a:srgbClr val="0F0D12"/>
                </a:solidFill>
                <a:latin typeface="Calibri" panose="020F0502020204030204"/>
                <a:cs typeface="Calibri" panose="020F0502020204030204"/>
              </a:rPr>
              <a:t> </a:t>
            </a:r>
            <a:r>
              <a:rPr sz="3750" spc="450" dirty="0">
                <a:solidFill>
                  <a:srgbClr val="0F0D12"/>
                </a:solidFill>
                <a:latin typeface="Calibri" panose="020F0502020204030204"/>
                <a:cs typeface="Calibri" panose="020F0502020204030204"/>
              </a:rPr>
              <a:t>on</a:t>
            </a:r>
            <a:r>
              <a:rPr sz="3750" spc="145"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artificial</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neural</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networks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lang="en-GB" sz="3750" spc="370" dirty="0">
                <a:solidFill>
                  <a:srgbClr val="0F0D12"/>
                </a:solidFill>
                <a:latin typeface="Calibri" panose="020F0502020204030204"/>
                <a:cs typeface="Calibri" panose="020F0502020204030204"/>
              </a:rPr>
              <a:t>c</a:t>
            </a:r>
            <a:r>
              <a:rPr sz="3750" spc="370" dirty="0" err="1">
                <a:solidFill>
                  <a:srgbClr val="0F0D12"/>
                </a:solidFill>
                <a:latin typeface="Calibri" panose="020F0502020204030204"/>
                <a:cs typeface="Calibri" panose="020F0502020204030204"/>
              </a:rPr>
              <a:t>onvolutional</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neural</a:t>
            </a:r>
            <a:r>
              <a:rPr sz="3750" spc="15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networks</a:t>
            </a:r>
            <a:r>
              <a:rPr sz="3750" spc="150" dirty="0">
                <a:solidFill>
                  <a:srgbClr val="0F0D12"/>
                </a:solidFill>
                <a:latin typeface="Calibri" panose="020F0502020204030204"/>
                <a:cs typeface="Calibri" panose="020F0502020204030204"/>
              </a:rPr>
              <a:t> </a:t>
            </a:r>
            <a:r>
              <a:rPr lang="en-GB" sz="3750" spc="480" dirty="0">
                <a:solidFill>
                  <a:srgbClr val="0F0D12"/>
                </a:solidFill>
                <a:latin typeface="Calibri" panose="020F0502020204030204"/>
                <a:cs typeface="Calibri" panose="020F0502020204030204"/>
              </a:rPr>
              <a:t>w</a:t>
            </a:r>
            <a:r>
              <a:rPr sz="3750" spc="480" dirty="0" err="1">
                <a:solidFill>
                  <a:srgbClr val="0F0D12"/>
                </a:solidFill>
                <a:latin typeface="Calibri" panose="020F0502020204030204"/>
                <a:cs typeface="Calibri" panose="020F0502020204030204"/>
              </a:rPr>
              <a:t>orking</a:t>
            </a:r>
            <a:r>
              <a:rPr sz="3750" spc="15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lang="en-GB" sz="3750" spc="385" dirty="0">
                <a:solidFill>
                  <a:srgbClr val="0F0D12"/>
                </a:solidFill>
                <a:latin typeface="Calibri" panose="020F0502020204030204"/>
                <a:cs typeface="Calibri" panose="020F0502020204030204"/>
              </a:rPr>
              <a:t>i</a:t>
            </a:r>
            <a:r>
              <a:rPr sz="3750" spc="385" dirty="0" err="1">
                <a:solidFill>
                  <a:srgbClr val="0F0D12"/>
                </a:solidFill>
                <a:latin typeface="Calibri" panose="020F0502020204030204"/>
                <a:cs typeface="Calibri" panose="020F0502020204030204"/>
              </a:rPr>
              <a:t>mplementation</a:t>
            </a:r>
            <a:r>
              <a:rPr sz="3750" spc="385"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p:txBody>
      </p:sp>
      <p:sp>
        <p:nvSpPr>
          <p:cNvPr id="9" name="object 9"/>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p:nvPr/>
        </p:nvSpPr>
        <p:spPr>
          <a:xfrm>
            <a:off x="1297020" y="3873145"/>
            <a:ext cx="1515110" cy="1524635"/>
          </a:xfrm>
          <a:custGeom>
            <a:avLst/>
            <a:gdLst/>
            <a:ahLst/>
            <a:cxnLst/>
            <a:rect l="l" t="t" r="r" b="b"/>
            <a:pathLst>
              <a:path w="1515110" h="1524635">
                <a:moveTo>
                  <a:pt x="472523" y="508436"/>
                </a:moveTo>
                <a:lnTo>
                  <a:pt x="387295" y="669635"/>
                </a:lnTo>
                <a:lnTo>
                  <a:pt x="44916" y="489379"/>
                </a:lnTo>
                <a:lnTo>
                  <a:pt x="420120" y="583860"/>
                </a:lnTo>
                <a:lnTo>
                  <a:pt x="462742" y="503243"/>
                </a:lnTo>
                <a:lnTo>
                  <a:pt x="472523" y="508436"/>
                </a:lnTo>
                <a:close/>
              </a:path>
              <a:path w="1515110" h="1524635">
                <a:moveTo>
                  <a:pt x="462742" y="503243"/>
                </a:moveTo>
                <a:lnTo>
                  <a:pt x="420120" y="583860"/>
                </a:lnTo>
                <a:lnTo>
                  <a:pt x="130773" y="326988"/>
                </a:lnTo>
                <a:lnTo>
                  <a:pt x="462742" y="503243"/>
                </a:lnTo>
                <a:close/>
              </a:path>
              <a:path w="1515110" h="1524635">
                <a:moveTo>
                  <a:pt x="541489" y="447765"/>
                </a:moveTo>
                <a:lnTo>
                  <a:pt x="375990" y="760791"/>
                </a:lnTo>
                <a:lnTo>
                  <a:pt x="470" y="667617"/>
                </a:lnTo>
                <a:lnTo>
                  <a:pt x="387295" y="669635"/>
                </a:lnTo>
                <a:lnTo>
                  <a:pt x="516439" y="425372"/>
                </a:lnTo>
                <a:lnTo>
                  <a:pt x="541489" y="447765"/>
                </a:lnTo>
                <a:close/>
              </a:path>
              <a:path w="1515110" h="1524635">
                <a:moveTo>
                  <a:pt x="516439" y="425372"/>
                </a:moveTo>
                <a:lnTo>
                  <a:pt x="472523" y="508436"/>
                </a:lnTo>
                <a:lnTo>
                  <a:pt x="253039" y="189906"/>
                </a:lnTo>
                <a:lnTo>
                  <a:pt x="516439" y="425372"/>
                </a:lnTo>
                <a:close/>
              </a:path>
              <a:path w="1515110" h="1524635">
                <a:moveTo>
                  <a:pt x="622995" y="405354"/>
                </a:moveTo>
                <a:lnTo>
                  <a:pt x="386835" y="852029"/>
                </a:lnTo>
                <a:lnTo>
                  <a:pt x="0" y="851342"/>
                </a:lnTo>
                <a:lnTo>
                  <a:pt x="375990" y="760791"/>
                </a:lnTo>
                <a:lnTo>
                  <a:pt x="589672" y="356632"/>
                </a:lnTo>
                <a:lnTo>
                  <a:pt x="622995" y="405354"/>
                </a:lnTo>
                <a:close/>
              </a:path>
              <a:path w="1515110" h="1524635">
                <a:moveTo>
                  <a:pt x="589672" y="356632"/>
                </a:moveTo>
                <a:lnTo>
                  <a:pt x="541489" y="447765"/>
                </a:lnTo>
                <a:lnTo>
                  <a:pt x="404612" y="86057"/>
                </a:lnTo>
                <a:lnTo>
                  <a:pt x="589672" y="356632"/>
                </a:lnTo>
                <a:close/>
              </a:path>
              <a:path w="1515110" h="1524635">
                <a:moveTo>
                  <a:pt x="712297" y="383693"/>
                </a:moveTo>
                <a:lnTo>
                  <a:pt x="419210" y="938040"/>
                </a:lnTo>
                <a:lnTo>
                  <a:pt x="43547" y="1029889"/>
                </a:lnTo>
                <a:lnTo>
                  <a:pt x="386835" y="852029"/>
                </a:lnTo>
                <a:lnTo>
                  <a:pt x="680020" y="297496"/>
                </a:lnTo>
                <a:lnTo>
                  <a:pt x="712297" y="383693"/>
                </a:lnTo>
                <a:close/>
              </a:path>
              <a:path w="1515110" h="1524635">
                <a:moveTo>
                  <a:pt x="680020" y="297496"/>
                </a:moveTo>
                <a:lnTo>
                  <a:pt x="622995" y="405354"/>
                </a:lnTo>
                <a:lnTo>
                  <a:pt x="576679" y="21520"/>
                </a:lnTo>
                <a:lnTo>
                  <a:pt x="680020" y="297496"/>
                </a:lnTo>
                <a:close/>
              </a:path>
              <a:path w="1515110" h="1524635">
                <a:moveTo>
                  <a:pt x="804224" y="384013"/>
                </a:moveTo>
                <a:lnTo>
                  <a:pt x="471240" y="1013819"/>
                </a:lnTo>
                <a:lnTo>
                  <a:pt x="128568" y="1192867"/>
                </a:lnTo>
                <a:lnTo>
                  <a:pt x="419210" y="938040"/>
                </a:lnTo>
                <a:lnTo>
                  <a:pt x="787522" y="241413"/>
                </a:lnTo>
                <a:lnTo>
                  <a:pt x="804224" y="384013"/>
                </a:lnTo>
                <a:close/>
              </a:path>
              <a:path w="1515110" h="1524635">
                <a:moveTo>
                  <a:pt x="787522" y="241413"/>
                </a:moveTo>
                <a:lnTo>
                  <a:pt x="712297" y="383693"/>
                </a:lnTo>
                <a:lnTo>
                  <a:pt x="759247" y="0"/>
                </a:lnTo>
                <a:lnTo>
                  <a:pt x="787522" y="241413"/>
                </a:lnTo>
                <a:close/>
              </a:path>
              <a:path w="1515110" h="1524635">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3" y="88554"/>
                </a:lnTo>
                <a:lnTo>
                  <a:pt x="974715" y="449287"/>
                </a:lnTo>
                <a:lnTo>
                  <a:pt x="1164117" y="282061"/>
                </a:lnTo>
                <a:lnTo>
                  <a:pt x="710382" y="1140256"/>
                </a:lnTo>
                <a:lnTo>
                  <a:pt x="572916" y="1501471"/>
                </a:lnTo>
                <a:close/>
              </a:path>
              <a:path w="1515110" h="1524635">
                <a:moveTo>
                  <a:pt x="924974" y="155624"/>
                </a:moveTo>
                <a:lnTo>
                  <a:pt x="804224" y="384013"/>
                </a:lnTo>
                <a:lnTo>
                  <a:pt x="941692" y="22793"/>
                </a:lnTo>
                <a:lnTo>
                  <a:pt x="924974" y="155624"/>
                </a:lnTo>
                <a:close/>
              </a:path>
              <a:path w="1515110" h="1524635">
                <a:moveTo>
                  <a:pt x="755369" y="1524262"/>
                </a:moveTo>
                <a:lnTo>
                  <a:pt x="710382" y="1140256"/>
                </a:lnTo>
                <a:lnTo>
                  <a:pt x="1043366" y="510449"/>
                </a:lnTo>
                <a:lnTo>
                  <a:pt x="1170614" y="443960"/>
                </a:lnTo>
                <a:lnTo>
                  <a:pt x="802303" y="1140585"/>
                </a:lnTo>
                <a:lnTo>
                  <a:pt x="755369" y="1524262"/>
                </a:lnTo>
                <a:close/>
              </a:path>
              <a:path w="1515110" h="1524635">
                <a:moveTo>
                  <a:pt x="1264476" y="193451"/>
                </a:moveTo>
                <a:lnTo>
                  <a:pt x="1043366" y="510449"/>
                </a:lnTo>
                <a:lnTo>
                  <a:pt x="1164117" y="282061"/>
                </a:lnTo>
                <a:lnTo>
                  <a:pt x="1264476" y="193451"/>
                </a:lnTo>
                <a:close/>
              </a:path>
              <a:path w="1515110" h="1524635">
                <a:moveTo>
                  <a:pt x="937939" y="1502761"/>
                </a:moveTo>
                <a:lnTo>
                  <a:pt x="802303" y="1140585"/>
                </a:lnTo>
                <a:lnTo>
                  <a:pt x="1095391" y="586238"/>
                </a:lnTo>
                <a:lnTo>
                  <a:pt x="1184805" y="564378"/>
                </a:lnTo>
                <a:lnTo>
                  <a:pt x="891618" y="1118912"/>
                </a:lnTo>
                <a:lnTo>
                  <a:pt x="937939" y="1502761"/>
                </a:lnTo>
                <a:close/>
              </a:path>
              <a:path w="1515110" h="1524635">
                <a:moveTo>
                  <a:pt x="1386048" y="331394"/>
                </a:moveTo>
                <a:lnTo>
                  <a:pt x="1095391" y="586238"/>
                </a:lnTo>
                <a:lnTo>
                  <a:pt x="1170614" y="443960"/>
                </a:lnTo>
                <a:lnTo>
                  <a:pt x="1386048" y="331394"/>
                </a:lnTo>
                <a:close/>
              </a:path>
              <a:path w="1515110" h="1524635">
                <a:moveTo>
                  <a:pt x="1109997" y="1438207"/>
                </a:moveTo>
                <a:lnTo>
                  <a:pt x="891618" y="1118912"/>
                </a:lnTo>
                <a:lnTo>
                  <a:pt x="1127779" y="672237"/>
                </a:lnTo>
                <a:lnTo>
                  <a:pt x="1186807" y="672342"/>
                </a:lnTo>
                <a:lnTo>
                  <a:pt x="973124" y="1076501"/>
                </a:lnTo>
                <a:lnTo>
                  <a:pt x="1109997" y="1438207"/>
                </a:lnTo>
                <a:close/>
              </a:path>
              <a:path w="1515110" h="1524635">
                <a:moveTo>
                  <a:pt x="1471071" y="494392"/>
                </a:moveTo>
                <a:lnTo>
                  <a:pt x="1127779" y="672237"/>
                </a:lnTo>
                <a:lnTo>
                  <a:pt x="1184805" y="564378"/>
                </a:lnTo>
                <a:lnTo>
                  <a:pt x="1471071" y="494392"/>
                </a:lnTo>
                <a:close/>
              </a:path>
              <a:path w="1515110" h="1524635">
                <a:moveTo>
                  <a:pt x="1261574" y="1334373"/>
                </a:moveTo>
                <a:lnTo>
                  <a:pt x="973124" y="1076501"/>
                </a:lnTo>
                <a:lnTo>
                  <a:pt x="1138624" y="763475"/>
                </a:lnTo>
                <a:lnTo>
                  <a:pt x="1171229" y="771566"/>
                </a:lnTo>
                <a:lnTo>
                  <a:pt x="1042086" y="1015828"/>
                </a:lnTo>
                <a:lnTo>
                  <a:pt x="1261574" y="1334373"/>
                </a:lnTo>
                <a:close/>
              </a:path>
              <a:path w="1515110" h="1524635">
                <a:moveTo>
                  <a:pt x="1514609" y="672921"/>
                </a:moveTo>
                <a:lnTo>
                  <a:pt x="1138624" y="763475"/>
                </a:lnTo>
                <a:lnTo>
                  <a:pt x="1186807" y="672342"/>
                </a:lnTo>
                <a:lnTo>
                  <a:pt x="1514609" y="672921"/>
                </a:lnTo>
                <a:close/>
              </a:path>
              <a:path w="1515110" h="1524635">
                <a:moveTo>
                  <a:pt x="1383788" y="1197232"/>
                </a:moveTo>
                <a:lnTo>
                  <a:pt x="1344968" y="1176640"/>
                </a:lnTo>
                <a:lnTo>
                  <a:pt x="1042086" y="1015828"/>
                </a:lnTo>
                <a:lnTo>
                  <a:pt x="1127313" y="854628"/>
                </a:lnTo>
                <a:lnTo>
                  <a:pt x="1137117" y="859790"/>
                </a:lnTo>
                <a:lnTo>
                  <a:pt x="1094494" y="940407"/>
                </a:lnTo>
                <a:lnTo>
                  <a:pt x="1383788" y="1197232"/>
                </a:lnTo>
                <a:close/>
              </a:path>
              <a:path w="1515110" h="1524635">
                <a:moveTo>
                  <a:pt x="1514143" y="856661"/>
                </a:moveTo>
                <a:lnTo>
                  <a:pt x="1127313" y="854628"/>
                </a:lnTo>
                <a:lnTo>
                  <a:pt x="1171229" y="771566"/>
                </a:lnTo>
                <a:lnTo>
                  <a:pt x="1514143" y="856661"/>
                </a:lnTo>
                <a:close/>
              </a:path>
              <a:path w="1515110" h="1524635">
                <a:moveTo>
                  <a:pt x="1469637" y="1034856"/>
                </a:moveTo>
                <a:lnTo>
                  <a:pt x="1094494" y="940407"/>
                </a:lnTo>
                <a:lnTo>
                  <a:pt x="1137117" y="859790"/>
                </a:lnTo>
                <a:lnTo>
                  <a:pt x="1469637" y="1034856"/>
                </a:lnTo>
                <a:close/>
              </a:path>
            </a:pathLst>
          </a:custGeom>
          <a:solidFill>
            <a:srgbClr val="333C4E"/>
          </a:solidFill>
        </p:spPr>
        <p:txBody>
          <a:bodyPr wrap="square" lIns="0" tIns="0" rIns="0" bIns="0" rtlCol="0"/>
          <a:lstStyle/>
          <a:p>
            <a:endParaRPr/>
          </a:p>
        </p:txBody>
      </p:sp>
      <p:sp>
        <p:nvSpPr>
          <p:cNvPr id="4" name="object 4"/>
          <p:cNvSpPr/>
          <p:nvPr/>
        </p:nvSpPr>
        <p:spPr>
          <a:xfrm>
            <a:off x="1297020" y="5927911"/>
            <a:ext cx="1515110" cy="1524635"/>
          </a:xfrm>
          <a:custGeom>
            <a:avLst/>
            <a:gdLst/>
            <a:ahLst/>
            <a:cxnLst/>
            <a:rect l="l" t="t" r="r" b="b"/>
            <a:pathLst>
              <a:path w="1515110" h="1524634">
                <a:moveTo>
                  <a:pt x="462742" y="503243"/>
                </a:moveTo>
                <a:lnTo>
                  <a:pt x="420120" y="583860"/>
                </a:lnTo>
                <a:lnTo>
                  <a:pt x="130773" y="326988"/>
                </a:lnTo>
                <a:lnTo>
                  <a:pt x="462742" y="503243"/>
                </a:lnTo>
                <a:close/>
              </a:path>
              <a:path w="1515110" h="1524634">
                <a:moveTo>
                  <a:pt x="472523" y="508436"/>
                </a:moveTo>
                <a:lnTo>
                  <a:pt x="387295" y="669635"/>
                </a:lnTo>
                <a:lnTo>
                  <a:pt x="44916" y="489378"/>
                </a:lnTo>
                <a:lnTo>
                  <a:pt x="420120" y="583860"/>
                </a:lnTo>
                <a:lnTo>
                  <a:pt x="462742" y="503243"/>
                </a:lnTo>
                <a:lnTo>
                  <a:pt x="472523" y="508436"/>
                </a:lnTo>
                <a:close/>
              </a:path>
              <a:path w="1515110" h="1524634">
                <a:moveTo>
                  <a:pt x="541489" y="447765"/>
                </a:moveTo>
                <a:lnTo>
                  <a:pt x="375990" y="760791"/>
                </a:lnTo>
                <a:lnTo>
                  <a:pt x="470" y="667617"/>
                </a:lnTo>
                <a:lnTo>
                  <a:pt x="387295" y="669635"/>
                </a:lnTo>
                <a:lnTo>
                  <a:pt x="516439" y="425372"/>
                </a:lnTo>
                <a:lnTo>
                  <a:pt x="541489" y="447765"/>
                </a:lnTo>
                <a:close/>
              </a:path>
              <a:path w="1515110" h="1524634">
                <a:moveTo>
                  <a:pt x="516439" y="425372"/>
                </a:moveTo>
                <a:lnTo>
                  <a:pt x="472523" y="508436"/>
                </a:lnTo>
                <a:lnTo>
                  <a:pt x="253039" y="189906"/>
                </a:lnTo>
                <a:lnTo>
                  <a:pt x="516439" y="425372"/>
                </a:lnTo>
                <a:close/>
              </a:path>
              <a:path w="1515110" h="1524634">
                <a:moveTo>
                  <a:pt x="622995" y="405354"/>
                </a:moveTo>
                <a:lnTo>
                  <a:pt x="386835" y="852029"/>
                </a:lnTo>
                <a:lnTo>
                  <a:pt x="0" y="851342"/>
                </a:lnTo>
                <a:lnTo>
                  <a:pt x="375990" y="760791"/>
                </a:lnTo>
                <a:lnTo>
                  <a:pt x="589672" y="356632"/>
                </a:lnTo>
                <a:lnTo>
                  <a:pt x="622995" y="405354"/>
                </a:lnTo>
                <a:close/>
              </a:path>
              <a:path w="1515110" h="1524634">
                <a:moveTo>
                  <a:pt x="589672" y="356632"/>
                </a:moveTo>
                <a:lnTo>
                  <a:pt x="541489" y="447765"/>
                </a:lnTo>
                <a:lnTo>
                  <a:pt x="404612" y="86057"/>
                </a:lnTo>
                <a:lnTo>
                  <a:pt x="589672" y="356632"/>
                </a:lnTo>
                <a:close/>
              </a:path>
              <a:path w="1515110" h="1524634">
                <a:moveTo>
                  <a:pt x="712297" y="383693"/>
                </a:moveTo>
                <a:lnTo>
                  <a:pt x="419210" y="938040"/>
                </a:lnTo>
                <a:lnTo>
                  <a:pt x="43547" y="1029889"/>
                </a:lnTo>
                <a:lnTo>
                  <a:pt x="386835" y="852029"/>
                </a:lnTo>
                <a:lnTo>
                  <a:pt x="680020" y="297496"/>
                </a:lnTo>
                <a:lnTo>
                  <a:pt x="712297" y="383693"/>
                </a:lnTo>
                <a:close/>
              </a:path>
              <a:path w="1515110" h="1524634">
                <a:moveTo>
                  <a:pt x="680020" y="297496"/>
                </a:moveTo>
                <a:lnTo>
                  <a:pt x="622995" y="405354"/>
                </a:lnTo>
                <a:lnTo>
                  <a:pt x="576679" y="21520"/>
                </a:lnTo>
                <a:lnTo>
                  <a:pt x="680020" y="297496"/>
                </a:lnTo>
                <a:close/>
              </a:path>
              <a:path w="1515110" h="1524634">
                <a:moveTo>
                  <a:pt x="804224" y="384013"/>
                </a:moveTo>
                <a:lnTo>
                  <a:pt x="471240" y="1013819"/>
                </a:lnTo>
                <a:lnTo>
                  <a:pt x="128568" y="1192867"/>
                </a:lnTo>
                <a:lnTo>
                  <a:pt x="419210" y="938040"/>
                </a:lnTo>
                <a:lnTo>
                  <a:pt x="787522" y="241413"/>
                </a:lnTo>
                <a:lnTo>
                  <a:pt x="804224" y="384013"/>
                </a:lnTo>
                <a:close/>
              </a:path>
              <a:path w="1515110" h="1524634">
                <a:moveTo>
                  <a:pt x="787522" y="241413"/>
                </a:moveTo>
                <a:lnTo>
                  <a:pt x="712297" y="383693"/>
                </a:lnTo>
                <a:lnTo>
                  <a:pt x="759247" y="0"/>
                </a:lnTo>
                <a:lnTo>
                  <a:pt x="787522" y="241413"/>
                </a:lnTo>
                <a:close/>
              </a:path>
              <a:path w="1515110" h="1524634">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3" y="88553"/>
                </a:lnTo>
                <a:lnTo>
                  <a:pt x="974715" y="449287"/>
                </a:lnTo>
                <a:lnTo>
                  <a:pt x="1164117" y="282061"/>
                </a:lnTo>
                <a:lnTo>
                  <a:pt x="710382" y="1140256"/>
                </a:lnTo>
                <a:lnTo>
                  <a:pt x="572916" y="1501471"/>
                </a:lnTo>
                <a:close/>
              </a:path>
              <a:path w="1515110" h="1524634">
                <a:moveTo>
                  <a:pt x="924974" y="155624"/>
                </a:moveTo>
                <a:lnTo>
                  <a:pt x="804224" y="384013"/>
                </a:lnTo>
                <a:lnTo>
                  <a:pt x="941692" y="22793"/>
                </a:lnTo>
                <a:lnTo>
                  <a:pt x="924974" y="155624"/>
                </a:lnTo>
                <a:close/>
              </a:path>
              <a:path w="1515110" h="1524634">
                <a:moveTo>
                  <a:pt x="755369" y="1524262"/>
                </a:moveTo>
                <a:lnTo>
                  <a:pt x="710382" y="1140256"/>
                </a:lnTo>
                <a:lnTo>
                  <a:pt x="1043366" y="510449"/>
                </a:lnTo>
                <a:lnTo>
                  <a:pt x="1170614" y="443960"/>
                </a:lnTo>
                <a:lnTo>
                  <a:pt x="802303" y="1140585"/>
                </a:lnTo>
                <a:lnTo>
                  <a:pt x="755369" y="1524262"/>
                </a:lnTo>
                <a:close/>
              </a:path>
              <a:path w="1515110" h="1524634">
                <a:moveTo>
                  <a:pt x="1264476" y="193451"/>
                </a:moveTo>
                <a:lnTo>
                  <a:pt x="1043366" y="510449"/>
                </a:lnTo>
                <a:lnTo>
                  <a:pt x="1164117" y="282061"/>
                </a:lnTo>
                <a:lnTo>
                  <a:pt x="1264476" y="193451"/>
                </a:lnTo>
                <a:close/>
              </a:path>
              <a:path w="1515110" h="1524634">
                <a:moveTo>
                  <a:pt x="937939" y="1502761"/>
                </a:moveTo>
                <a:lnTo>
                  <a:pt x="802303" y="1140585"/>
                </a:lnTo>
                <a:lnTo>
                  <a:pt x="1095391" y="586238"/>
                </a:lnTo>
                <a:lnTo>
                  <a:pt x="1184805" y="564378"/>
                </a:lnTo>
                <a:lnTo>
                  <a:pt x="891618" y="1118912"/>
                </a:lnTo>
                <a:lnTo>
                  <a:pt x="937939" y="1502761"/>
                </a:lnTo>
                <a:close/>
              </a:path>
              <a:path w="1515110" h="1524634">
                <a:moveTo>
                  <a:pt x="1386048" y="331394"/>
                </a:moveTo>
                <a:lnTo>
                  <a:pt x="1095391" y="586238"/>
                </a:lnTo>
                <a:lnTo>
                  <a:pt x="1170614" y="443960"/>
                </a:lnTo>
                <a:lnTo>
                  <a:pt x="1386048" y="331394"/>
                </a:lnTo>
                <a:close/>
              </a:path>
              <a:path w="1515110" h="1524634">
                <a:moveTo>
                  <a:pt x="1109997" y="1438207"/>
                </a:moveTo>
                <a:lnTo>
                  <a:pt x="891618" y="1118912"/>
                </a:lnTo>
                <a:lnTo>
                  <a:pt x="1127779" y="672237"/>
                </a:lnTo>
                <a:lnTo>
                  <a:pt x="1186807" y="672342"/>
                </a:lnTo>
                <a:lnTo>
                  <a:pt x="973124" y="1076501"/>
                </a:lnTo>
                <a:lnTo>
                  <a:pt x="1109997" y="1438207"/>
                </a:lnTo>
                <a:close/>
              </a:path>
              <a:path w="1515110" h="1524634">
                <a:moveTo>
                  <a:pt x="1471071" y="494392"/>
                </a:moveTo>
                <a:lnTo>
                  <a:pt x="1127779" y="672237"/>
                </a:lnTo>
                <a:lnTo>
                  <a:pt x="1184805" y="564378"/>
                </a:lnTo>
                <a:lnTo>
                  <a:pt x="1471071" y="494392"/>
                </a:lnTo>
                <a:close/>
              </a:path>
              <a:path w="1515110" h="1524634">
                <a:moveTo>
                  <a:pt x="1261574" y="1334373"/>
                </a:moveTo>
                <a:lnTo>
                  <a:pt x="973124" y="1076501"/>
                </a:lnTo>
                <a:lnTo>
                  <a:pt x="1138624" y="763475"/>
                </a:lnTo>
                <a:lnTo>
                  <a:pt x="1171229" y="771566"/>
                </a:lnTo>
                <a:lnTo>
                  <a:pt x="1042086" y="1015828"/>
                </a:lnTo>
                <a:lnTo>
                  <a:pt x="1261574" y="1334373"/>
                </a:lnTo>
                <a:close/>
              </a:path>
              <a:path w="1515110" h="1524634">
                <a:moveTo>
                  <a:pt x="1514609" y="672921"/>
                </a:moveTo>
                <a:lnTo>
                  <a:pt x="1138624" y="763475"/>
                </a:lnTo>
                <a:lnTo>
                  <a:pt x="1186807" y="672342"/>
                </a:lnTo>
                <a:lnTo>
                  <a:pt x="1514609" y="672921"/>
                </a:lnTo>
                <a:close/>
              </a:path>
              <a:path w="1515110" h="1524634">
                <a:moveTo>
                  <a:pt x="1383780" y="1197246"/>
                </a:moveTo>
                <a:lnTo>
                  <a:pt x="1042086" y="1015828"/>
                </a:lnTo>
                <a:lnTo>
                  <a:pt x="1127313" y="854628"/>
                </a:lnTo>
                <a:lnTo>
                  <a:pt x="1137117" y="859790"/>
                </a:lnTo>
                <a:lnTo>
                  <a:pt x="1094494" y="940407"/>
                </a:lnTo>
                <a:lnTo>
                  <a:pt x="1383788" y="1197232"/>
                </a:lnTo>
                <a:close/>
              </a:path>
              <a:path w="1515110" h="1524634">
                <a:moveTo>
                  <a:pt x="1514143" y="856661"/>
                </a:moveTo>
                <a:lnTo>
                  <a:pt x="1127313" y="854628"/>
                </a:lnTo>
                <a:lnTo>
                  <a:pt x="1171229" y="771566"/>
                </a:lnTo>
                <a:lnTo>
                  <a:pt x="1514143" y="856661"/>
                </a:lnTo>
                <a:close/>
              </a:path>
              <a:path w="1515110" h="1524634">
                <a:moveTo>
                  <a:pt x="1469629" y="1034871"/>
                </a:moveTo>
                <a:lnTo>
                  <a:pt x="1094494" y="940407"/>
                </a:lnTo>
                <a:lnTo>
                  <a:pt x="1137117" y="859790"/>
                </a:lnTo>
                <a:lnTo>
                  <a:pt x="1430754" y="1014384"/>
                </a:lnTo>
                <a:lnTo>
                  <a:pt x="1469629" y="1034871"/>
                </a:lnTo>
                <a:close/>
              </a:path>
            </a:pathLst>
          </a:custGeom>
          <a:solidFill>
            <a:srgbClr val="333C4E"/>
          </a:solidFill>
        </p:spPr>
        <p:txBody>
          <a:bodyPr wrap="square" lIns="0" tIns="0" rIns="0" bIns="0" rtlCol="0"/>
          <a:lstStyle/>
          <a:p>
            <a:endParaRPr/>
          </a:p>
        </p:txBody>
      </p:sp>
      <p:sp>
        <p:nvSpPr>
          <p:cNvPr id="5" name="object 5"/>
          <p:cNvSpPr/>
          <p:nvPr/>
        </p:nvSpPr>
        <p:spPr>
          <a:xfrm>
            <a:off x="1297020" y="7982680"/>
            <a:ext cx="1515110" cy="1524635"/>
          </a:xfrm>
          <a:custGeom>
            <a:avLst/>
            <a:gdLst/>
            <a:ahLst/>
            <a:cxnLst/>
            <a:rect l="l" t="t" r="r" b="b"/>
            <a:pathLst>
              <a:path w="1515110" h="1524634">
                <a:moveTo>
                  <a:pt x="472523" y="508436"/>
                </a:moveTo>
                <a:lnTo>
                  <a:pt x="387295" y="669635"/>
                </a:lnTo>
                <a:lnTo>
                  <a:pt x="44916" y="489378"/>
                </a:lnTo>
                <a:lnTo>
                  <a:pt x="420120" y="583860"/>
                </a:lnTo>
                <a:lnTo>
                  <a:pt x="462742" y="503243"/>
                </a:lnTo>
                <a:lnTo>
                  <a:pt x="472523" y="508436"/>
                </a:lnTo>
                <a:close/>
              </a:path>
              <a:path w="1515110" h="1524634">
                <a:moveTo>
                  <a:pt x="462742" y="503243"/>
                </a:moveTo>
                <a:lnTo>
                  <a:pt x="420120" y="583860"/>
                </a:lnTo>
                <a:lnTo>
                  <a:pt x="130773" y="326988"/>
                </a:lnTo>
                <a:lnTo>
                  <a:pt x="462742" y="503243"/>
                </a:lnTo>
                <a:close/>
              </a:path>
              <a:path w="1515110" h="1524634">
                <a:moveTo>
                  <a:pt x="541489" y="447765"/>
                </a:moveTo>
                <a:lnTo>
                  <a:pt x="375990" y="760791"/>
                </a:lnTo>
                <a:lnTo>
                  <a:pt x="470" y="667617"/>
                </a:lnTo>
                <a:lnTo>
                  <a:pt x="387295" y="669635"/>
                </a:lnTo>
                <a:lnTo>
                  <a:pt x="516439" y="425372"/>
                </a:lnTo>
                <a:lnTo>
                  <a:pt x="541489" y="447765"/>
                </a:lnTo>
                <a:close/>
              </a:path>
              <a:path w="1515110" h="1524634">
                <a:moveTo>
                  <a:pt x="516439" y="425372"/>
                </a:moveTo>
                <a:lnTo>
                  <a:pt x="472523" y="508436"/>
                </a:lnTo>
                <a:lnTo>
                  <a:pt x="253039" y="189906"/>
                </a:lnTo>
                <a:lnTo>
                  <a:pt x="516439" y="425372"/>
                </a:lnTo>
                <a:close/>
              </a:path>
              <a:path w="1515110" h="1524634">
                <a:moveTo>
                  <a:pt x="622995" y="405354"/>
                </a:moveTo>
                <a:lnTo>
                  <a:pt x="386835" y="852029"/>
                </a:lnTo>
                <a:lnTo>
                  <a:pt x="0" y="851342"/>
                </a:lnTo>
                <a:lnTo>
                  <a:pt x="375990" y="760791"/>
                </a:lnTo>
                <a:lnTo>
                  <a:pt x="589672" y="356632"/>
                </a:lnTo>
                <a:lnTo>
                  <a:pt x="622995" y="405354"/>
                </a:lnTo>
                <a:close/>
              </a:path>
              <a:path w="1515110" h="1524634">
                <a:moveTo>
                  <a:pt x="589672" y="356632"/>
                </a:moveTo>
                <a:lnTo>
                  <a:pt x="541489" y="447765"/>
                </a:lnTo>
                <a:lnTo>
                  <a:pt x="404612" y="86057"/>
                </a:lnTo>
                <a:lnTo>
                  <a:pt x="589672" y="356632"/>
                </a:lnTo>
                <a:close/>
              </a:path>
              <a:path w="1515110" h="1524634">
                <a:moveTo>
                  <a:pt x="712297" y="383693"/>
                </a:moveTo>
                <a:lnTo>
                  <a:pt x="419210" y="938040"/>
                </a:lnTo>
                <a:lnTo>
                  <a:pt x="43547" y="1029889"/>
                </a:lnTo>
                <a:lnTo>
                  <a:pt x="386835" y="852029"/>
                </a:lnTo>
                <a:lnTo>
                  <a:pt x="680020" y="297496"/>
                </a:lnTo>
                <a:lnTo>
                  <a:pt x="712297" y="383693"/>
                </a:lnTo>
                <a:close/>
              </a:path>
              <a:path w="1515110" h="1524634">
                <a:moveTo>
                  <a:pt x="680020" y="297496"/>
                </a:moveTo>
                <a:lnTo>
                  <a:pt x="622995" y="405354"/>
                </a:lnTo>
                <a:lnTo>
                  <a:pt x="576679" y="21520"/>
                </a:lnTo>
                <a:lnTo>
                  <a:pt x="680020" y="297496"/>
                </a:lnTo>
                <a:close/>
              </a:path>
              <a:path w="1515110" h="1524634">
                <a:moveTo>
                  <a:pt x="804224" y="384013"/>
                </a:moveTo>
                <a:lnTo>
                  <a:pt x="471240" y="1013819"/>
                </a:lnTo>
                <a:lnTo>
                  <a:pt x="128568" y="1192867"/>
                </a:lnTo>
                <a:lnTo>
                  <a:pt x="419210" y="938040"/>
                </a:lnTo>
                <a:lnTo>
                  <a:pt x="787522" y="241413"/>
                </a:lnTo>
                <a:lnTo>
                  <a:pt x="804224" y="384013"/>
                </a:lnTo>
                <a:close/>
              </a:path>
              <a:path w="1515110" h="1524634">
                <a:moveTo>
                  <a:pt x="787522" y="241413"/>
                </a:moveTo>
                <a:lnTo>
                  <a:pt x="712297" y="383693"/>
                </a:lnTo>
                <a:lnTo>
                  <a:pt x="759247" y="0"/>
                </a:lnTo>
                <a:lnTo>
                  <a:pt x="787522" y="241413"/>
                </a:lnTo>
                <a:close/>
              </a:path>
              <a:path w="1515110" h="1524634">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4" y="88553"/>
                </a:lnTo>
                <a:lnTo>
                  <a:pt x="974715" y="449287"/>
                </a:lnTo>
                <a:lnTo>
                  <a:pt x="1164117" y="282061"/>
                </a:lnTo>
                <a:lnTo>
                  <a:pt x="710382" y="1140256"/>
                </a:lnTo>
                <a:lnTo>
                  <a:pt x="572916" y="1501471"/>
                </a:lnTo>
                <a:close/>
              </a:path>
              <a:path w="1515110" h="1524634">
                <a:moveTo>
                  <a:pt x="924974" y="155624"/>
                </a:moveTo>
                <a:lnTo>
                  <a:pt x="804224" y="384013"/>
                </a:lnTo>
                <a:lnTo>
                  <a:pt x="941692" y="22793"/>
                </a:lnTo>
                <a:lnTo>
                  <a:pt x="924974" y="155624"/>
                </a:lnTo>
                <a:close/>
              </a:path>
              <a:path w="1515110" h="1524634">
                <a:moveTo>
                  <a:pt x="755369" y="1524262"/>
                </a:moveTo>
                <a:lnTo>
                  <a:pt x="710382" y="1140256"/>
                </a:lnTo>
                <a:lnTo>
                  <a:pt x="1043366" y="510449"/>
                </a:lnTo>
                <a:lnTo>
                  <a:pt x="1170614" y="443960"/>
                </a:lnTo>
                <a:lnTo>
                  <a:pt x="802303" y="1140585"/>
                </a:lnTo>
                <a:lnTo>
                  <a:pt x="755369" y="1524262"/>
                </a:lnTo>
                <a:close/>
              </a:path>
              <a:path w="1515110" h="1524634">
                <a:moveTo>
                  <a:pt x="1264476" y="193451"/>
                </a:moveTo>
                <a:lnTo>
                  <a:pt x="1043366" y="510449"/>
                </a:lnTo>
                <a:lnTo>
                  <a:pt x="1164117" y="282061"/>
                </a:lnTo>
                <a:lnTo>
                  <a:pt x="1264476" y="193451"/>
                </a:lnTo>
                <a:close/>
              </a:path>
              <a:path w="1515110" h="1524634">
                <a:moveTo>
                  <a:pt x="937939" y="1502761"/>
                </a:moveTo>
                <a:lnTo>
                  <a:pt x="802303" y="1140585"/>
                </a:lnTo>
                <a:lnTo>
                  <a:pt x="1095391" y="586238"/>
                </a:lnTo>
                <a:lnTo>
                  <a:pt x="1184805" y="564378"/>
                </a:lnTo>
                <a:lnTo>
                  <a:pt x="891618" y="1118912"/>
                </a:lnTo>
                <a:lnTo>
                  <a:pt x="937939" y="1502761"/>
                </a:lnTo>
                <a:close/>
              </a:path>
              <a:path w="1515110" h="1524634">
                <a:moveTo>
                  <a:pt x="1386048" y="331394"/>
                </a:moveTo>
                <a:lnTo>
                  <a:pt x="1095391" y="586238"/>
                </a:lnTo>
                <a:lnTo>
                  <a:pt x="1170614" y="443960"/>
                </a:lnTo>
                <a:lnTo>
                  <a:pt x="1386048" y="331394"/>
                </a:lnTo>
                <a:close/>
              </a:path>
              <a:path w="1515110" h="1524634">
                <a:moveTo>
                  <a:pt x="1109997" y="1438207"/>
                </a:moveTo>
                <a:lnTo>
                  <a:pt x="891618" y="1118912"/>
                </a:lnTo>
                <a:lnTo>
                  <a:pt x="1127779" y="672237"/>
                </a:lnTo>
                <a:lnTo>
                  <a:pt x="1186807" y="672342"/>
                </a:lnTo>
                <a:lnTo>
                  <a:pt x="973124" y="1076501"/>
                </a:lnTo>
                <a:lnTo>
                  <a:pt x="1109997" y="1438207"/>
                </a:lnTo>
                <a:close/>
              </a:path>
              <a:path w="1515110" h="1524634">
                <a:moveTo>
                  <a:pt x="1471071" y="494392"/>
                </a:moveTo>
                <a:lnTo>
                  <a:pt x="1127779" y="672237"/>
                </a:lnTo>
                <a:lnTo>
                  <a:pt x="1184805" y="564378"/>
                </a:lnTo>
                <a:lnTo>
                  <a:pt x="1471071" y="494392"/>
                </a:lnTo>
                <a:close/>
              </a:path>
              <a:path w="1515110" h="1524634">
                <a:moveTo>
                  <a:pt x="1261574" y="1334373"/>
                </a:moveTo>
                <a:lnTo>
                  <a:pt x="973124" y="1076501"/>
                </a:lnTo>
                <a:lnTo>
                  <a:pt x="1138624" y="763475"/>
                </a:lnTo>
                <a:lnTo>
                  <a:pt x="1171229" y="771566"/>
                </a:lnTo>
                <a:lnTo>
                  <a:pt x="1042086" y="1015828"/>
                </a:lnTo>
                <a:lnTo>
                  <a:pt x="1261574" y="1334373"/>
                </a:lnTo>
                <a:close/>
              </a:path>
              <a:path w="1515110" h="1524634">
                <a:moveTo>
                  <a:pt x="1514609" y="672921"/>
                </a:moveTo>
                <a:lnTo>
                  <a:pt x="1138624" y="763475"/>
                </a:lnTo>
                <a:lnTo>
                  <a:pt x="1186807" y="672342"/>
                </a:lnTo>
                <a:lnTo>
                  <a:pt x="1514609" y="672921"/>
                </a:lnTo>
                <a:close/>
              </a:path>
              <a:path w="1515110" h="1524634">
                <a:moveTo>
                  <a:pt x="1383780" y="1197246"/>
                </a:moveTo>
                <a:lnTo>
                  <a:pt x="1042086" y="1015828"/>
                </a:lnTo>
                <a:lnTo>
                  <a:pt x="1127313" y="854628"/>
                </a:lnTo>
                <a:lnTo>
                  <a:pt x="1137117" y="859790"/>
                </a:lnTo>
                <a:lnTo>
                  <a:pt x="1094494" y="940407"/>
                </a:lnTo>
                <a:lnTo>
                  <a:pt x="1383788" y="1197232"/>
                </a:lnTo>
                <a:close/>
              </a:path>
              <a:path w="1515110" h="1524634">
                <a:moveTo>
                  <a:pt x="1514143" y="856661"/>
                </a:moveTo>
                <a:lnTo>
                  <a:pt x="1127313" y="854628"/>
                </a:lnTo>
                <a:lnTo>
                  <a:pt x="1171229" y="771566"/>
                </a:lnTo>
                <a:lnTo>
                  <a:pt x="1514143" y="856661"/>
                </a:lnTo>
                <a:close/>
              </a:path>
              <a:path w="1515110" h="1524634">
                <a:moveTo>
                  <a:pt x="1469629" y="1034871"/>
                </a:moveTo>
                <a:lnTo>
                  <a:pt x="1094494" y="940407"/>
                </a:lnTo>
                <a:lnTo>
                  <a:pt x="1137117" y="859790"/>
                </a:lnTo>
                <a:lnTo>
                  <a:pt x="1430754" y="1014384"/>
                </a:lnTo>
                <a:lnTo>
                  <a:pt x="1469629" y="1034871"/>
                </a:lnTo>
                <a:close/>
              </a:path>
            </a:pathLst>
          </a:custGeom>
          <a:solidFill>
            <a:srgbClr val="333C4E"/>
          </a:solidFill>
        </p:spPr>
        <p:txBody>
          <a:bodyPr wrap="square" lIns="0" tIns="0" rIns="0" bIns="0" rtlCol="0"/>
          <a:lstStyle/>
          <a:p>
            <a:endParaRPr/>
          </a:p>
        </p:txBody>
      </p:sp>
      <p:sp>
        <p:nvSpPr>
          <p:cNvPr id="6" name="object 6"/>
          <p:cNvSpPr txBox="1">
            <a:spLocks noGrp="1"/>
          </p:cNvSpPr>
          <p:nvPr>
            <p:ph type="title"/>
          </p:nvPr>
        </p:nvSpPr>
        <p:spPr>
          <a:xfrm>
            <a:off x="1016000" y="1126110"/>
            <a:ext cx="9669780" cy="1843405"/>
          </a:xfrm>
          <a:prstGeom prst="rect">
            <a:avLst/>
          </a:prstGeom>
        </p:spPr>
        <p:txBody>
          <a:bodyPr vert="horz" wrap="square" lIns="0" tIns="107950" rIns="0" bIns="0" rtlCol="0">
            <a:spAutoFit/>
          </a:bodyPr>
          <a:lstStyle/>
          <a:p>
            <a:pPr marL="12700" marR="5080">
              <a:lnSpc>
                <a:spcPts val="6830"/>
              </a:lnSpc>
              <a:spcBef>
                <a:spcPts val="850"/>
              </a:spcBef>
            </a:pPr>
            <a:r>
              <a:rPr sz="6200" b="0" dirty="0">
                <a:latin typeface="Arial" panose="020B0604020202020204"/>
                <a:cs typeface="Arial" panose="020B0604020202020204"/>
              </a:rPr>
              <a:t>Classifying</a:t>
            </a:r>
            <a:r>
              <a:rPr sz="6200" b="0" spc="-15" dirty="0">
                <a:latin typeface="Arial" panose="020B0604020202020204"/>
                <a:cs typeface="Arial" panose="020B0604020202020204"/>
              </a:rPr>
              <a:t> </a:t>
            </a:r>
            <a:r>
              <a:rPr sz="6200" b="0" dirty="0">
                <a:latin typeface="Arial" panose="020B0604020202020204"/>
                <a:cs typeface="Arial" panose="020B0604020202020204"/>
              </a:rPr>
              <a:t>Chest</a:t>
            </a:r>
            <a:r>
              <a:rPr sz="6200" b="0" spc="-10" dirty="0">
                <a:latin typeface="Arial" panose="020B0604020202020204"/>
                <a:cs typeface="Arial" panose="020B0604020202020204"/>
              </a:rPr>
              <a:t> </a:t>
            </a:r>
            <a:r>
              <a:rPr sz="6200" b="0" dirty="0">
                <a:latin typeface="Arial" panose="020B0604020202020204"/>
                <a:cs typeface="Arial" panose="020B0604020202020204"/>
              </a:rPr>
              <a:t>X</a:t>
            </a:r>
            <a:r>
              <a:rPr sz="6200" b="0" spc="-10" dirty="0">
                <a:latin typeface="Arial" panose="020B0604020202020204"/>
                <a:cs typeface="Arial" panose="020B0604020202020204"/>
              </a:rPr>
              <a:t> </a:t>
            </a:r>
            <a:r>
              <a:rPr sz="6200" b="0" dirty="0">
                <a:latin typeface="Arial" panose="020B0604020202020204"/>
                <a:cs typeface="Arial" panose="020B0604020202020204"/>
              </a:rPr>
              <a:t>rays</a:t>
            </a:r>
            <a:r>
              <a:rPr sz="6200" b="0" spc="-10" dirty="0">
                <a:latin typeface="Arial" panose="020B0604020202020204"/>
                <a:cs typeface="Arial" panose="020B0604020202020204"/>
              </a:rPr>
              <a:t> </a:t>
            </a:r>
            <a:r>
              <a:rPr sz="6200" b="0" spc="-25" dirty="0">
                <a:latin typeface="Arial" panose="020B0604020202020204"/>
                <a:cs typeface="Arial" panose="020B0604020202020204"/>
              </a:rPr>
              <a:t>as </a:t>
            </a:r>
            <a:r>
              <a:rPr sz="6200" b="0" dirty="0">
                <a:latin typeface="Arial" panose="020B0604020202020204"/>
                <a:cs typeface="Arial" panose="020B0604020202020204"/>
              </a:rPr>
              <a:t>Pneumonia</a:t>
            </a:r>
            <a:r>
              <a:rPr sz="6200" b="0" spc="-15" dirty="0">
                <a:latin typeface="Arial" panose="020B0604020202020204"/>
                <a:cs typeface="Arial" panose="020B0604020202020204"/>
              </a:rPr>
              <a:t> </a:t>
            </a:r>
            <a:r>
              <a:rPr sz="6200" b="0" dirty="0">
                <a:latin typeface="Arial" panose="020B0604020202020204"/>
                <a:cs typeface="Arial" panose="020B0604020202020204"/>
              </a:rPr>
              <a:t>or</a:t>
            </a:r>
            <a:r>
              <a:rPr sz="6200" b="0" spc="-10" dirty="0">
                <a:latin typeface="Arial" panose="020B0604020202020204"/>
                <a:cs typeface="Arial" panose="020B0604020202020204"/>
              </a:rPr>
              <a:t> Normal</a:t>
            </a:r>
            <a:endParaRPr sz="6200">
              <a:latin typeface="Arial" panose="020B0604020202020204"/>
              <a:cs typeface="Arial" panose="020B0604020202020204"/>
            </a:endParaRPr>
          </a:p>
        </p:txBody>
      </p:sp>
      <p:sp>
        <p:nvSpPr>
          <p:cNvPr id="7" name="object 7"/>
          <p:cNvSpPr txBox="1"/>
          <p:nvPr/>
        </p:nvSpPr>
        <p:spPr>
          <a:xfrm>
            <a:off x="3065780" y="4432935"/>
            <a:ext cx="6116955" cy="381635"/>
          </a:xfrm>
          <a:prstGeom prst="rect">
            <a:avLst/>
          </a:prstGeom>
        </p:spPr>
        <p:txBody>
          <a:bodyPr vert="horz" wrap="square" lIns="0" tIns="12700" rIns="0" bIns="0" rtlCol="0">
            <a:spAutoFit/>
          </a:bodyPr>
          <a:lstStyle/>
          <a:p>
            <a:pPr marL="12700">
              <a:lnSpc>
                <a:spcPct val="100000"/>
              </a:lnSpc>
              <a:spcBef>
                <a:spcPts val="100"/>
              </a:spcBef>
            </a:pPr>
            <a:r>
              <a:rPr sz="2400" spc="265" dirty="0">
                <a:solidFill>
                  <a:srgbClr val="0F0D12"/>
                </a:solidFill>
                <a:latin typeface="Calibri" panose="020F0502020204030204"/>
                <a:cs typeface="Calibri" panose="020F0502020204030204"/>
              </a:rPr>
              <a:t>Dealing</a:t>
            </a:r>
            <a:r>
              <a:rPr sz="2400" spc="85" dirty="0">
                <a:solidFill>
                  <a:srgbClr val="0F0D12"/>
                </a:solidFill>
                <a:latin typeface="Calibri" panose="020F0502020204030204"/>
                <a:cs typeface="Calibri" panose="020F0502020204030204"/>
              </a:rPr>
              <a:t> </a:t>
            </a:r>
            <a:r>
              <a:rPr sz="2400" spc="225" dirty="0">
                <a:solidFill>
                  <a:srgbClr val="0F0D12"/>
                </a:solidFill>
                <a:latin typeface="Calibri" panose="020F0502020204030204"/>
                <a:cs typeface="Calibri" panose="020F0502020204030204"/>
              </a:rPr>
              <a:t>with</a:t>
            </a:r>
            <a:r>
              <a:rPr sz="2400" spc="90" dirty="0">
                <a:solidFill>
                  <a:srgbClr val="0F0D12"/>
                </a:solidFill>
                <a:latin typeface="Calibri" panose="020F0502020204030204"/>
                <a:cs typeface="Calibri" panose="020F0502020204030204"/>
              </a:rPr>
              <a:t> </a:t>
            </a:r>
            <a:r>
              <a:rPr sz="2400" spc="315" dirty="0">
                <a:solidFill>
                  <a:srgbClr val="0F0D12"/>
                </a:solidFill>
                <a:latin typeface="Calibri" panose="020F0502020204030204"/>
                <a:cs typeface="Calibri" panose="020F0502020204030204"/>
              </a:rPr>
              <a:t>Image</a:t>
            </a:r>
            <a:r>
              <a:rPr sz="2400" spc="90" dirty="0">
                <a:solidFill>
                  <a:srgbClr val="0F0D12"/>
                </a:solidFill>
                <a:latin typeface="Calibri" panose="020F0502020204030204"/>
                <a:cs typeface="Calibri" panose="020F0502020204030204"/>
              </a:rPr>
              <a:t> </a:t>
            </a:r>
            <a:r>
              <a:rPr sz="2400" spc="235" dirty="0">
                <a:solidFill>
                  <a:srgbClr val="0F0D12"/>
                </a:solidFill>
                <a:latin typeface="Calibri" panose="020F0502020204030204"/>
                <a:cs typeface="Calibri" panose="020F0502020204030204"/>
              </a:rPr>
              <a:t>data</a:t>
            </a:r>
            <a:r>
              <a:rPr sz="2400" spc="85" dirty="0">
                <a:solidFill>
                  <a:srgbClr val="0F0D12"/>
                </a:solidFill>
                <a:latin typeface="Calibri" panose="020F0502020204030204"/>
                <a:cs typeface="Calibri" panose="020F0502020204030204"/>
              </a:rPr>
              <a:t> </a:t>
            </a:r>
            <a:r>
              <a:rPr sz="2400" spc="120" dirty="0">
                <a:solidFill>
                  <a:srgbClr val="0F0D12"/>
                </a:solidFill>
                <a:latin typeface="Calibri" panose="020F0502020204030204"/>
                <a:cs typeface="Calibri" panose="020F0502020204030204"/>
              </a:rPr>
              <a:t>sets.</a:t>
            </a:r>
            <a:endParaRPr sz="2400">
              <a:latin typeface="Calibri" panose="020F0502020204030204"/>
              <a:cs typeface="Calibri" panose="020F0502020204030204"/>
            </a:endParaRPr>
          </a:p>
        </p:txBody>
      </p:sp>
      <p:sp>
        <p:nvSpPr>
          <p:cNvPr id="8" name="object 8"/>
          <p:cNvSpPr txBox="1"/>
          <p:nvPr/>
        </p:nvSpPr>
        <p:spPr>
          <a:xfrm>
            <a:off x="3066053" y="6239973"/>
            <a:ext cx="7455534" cy="825500"/>
          </a:xfrm>
          <a:prstGeom prst="rect">
            <a:avLst/>
          </a:prstGeom>
        </p:spPr>
        <p:txBody>
          <a:bodyPr vert="horz" wrap="square" lIns="0" tIns="12700" rIns="0" bIns="0" rtlCol="0">
            <a:spAutoFit/>
          </a:bodyPr>
          <a:lstStyle/>
          <a:p>
            <a:pPr marL="12700" marR="5080">
              <a:lnSpc>
                <a:spcPct val="114000"/>
              </a:lnSpc>
              <a:spcBef>
                <a:spcPts val="100"/>
              </a:spcBef>
            </a:pPr>
            <a:r>
              <a:rPr sz="2300" spc="265" dirty="0">
                <a:solidFill>
                  <a:srgbClr val="0F0D12"/>
                </a:solidFill>
                <a:latin typeface="Calibri" panose="020F0502020204030204"/>
                <a:cs typeface="Calibri" panose="020F0502020204030204"/>
              </a:rPr>
              <a:t>Performing</a:t>
            </a:r>
            <a:r>
              <a:rPr sz="2300" spc="100" dirty="0">
                <a:solidFill>
                  <a:srgbClr val="0F0D12"/>
                </a:solidFill>
                <a:latin typeface="Calibri" panose="020F0502020204030204"/>
                <a:cs typeface="Calibri" panose="020F0502020204030204"/>
              </a:rPr>
              <a:t> </a:t>
            </a:r>
            <a:r>
              <a:rPr sz="2300" spc="280" dirty="0">
                <a:solidFill>
                  <a:srgbClr val="0F0D12"/>
                </a:solidFill>
                <a:latin typeface="Calibri" panose="020F0502020204030204"/>
                <a:cs typeface="Calibri" panose="020F0502020204030204"/>
              </a:rPr>
              <a:t>Data</a:t>
            </a:r>
            <a:r>
              <a:rPr sz="2300" spc="105" dirty="0">
                <a:solidFill>
                  <a:srgbClr val="0F0D12"/>
                </a:solidFill>
                <a:latin typeface="Calibri" panose="020F0502020204030204"/>
                <a:cs typeface="Calibri" panose="020F0502020204030204"/>
              </a:rPr>
              <a:t> </a:t>
            </a:r>
            <a:r>
              <a:rPr sz="2300" spc="265" dirty="0">
                <a:solidFill>
                  <a:srgbClr val="0F0D12"/>
                </a:solidFill>
                <a:latin typeface="Calibri" panose="020F0502020204030204"/>
                <a:cs typeface="Calibri" panose="020F0502020204030204"/>
              </a:rPr>
              <a:t>Processing</a:t>
            </a:r>
            <a:r>
              <a:rPr sz="2300" spc="105" dirty="0">
                <a:solidFill>
                  <a:srgbClr val="0F0D12"/>
                </a:solidFill>
                <a:latin typeface="Calibri" panose="020F0502020204030204"/>
                <a:cs typeface="Calibri" panose="020F0502020204030204"/>
              </a:rPr>
              <a:t> </a:t>
            </a:r>
            <a:r>
              <a:rPr sz="2300" spc="310" dirty="0">
                <a:solidFill>
                  <a:srgbClr val="0F0D12"/>
                </a:solidFill>
                <a:latin typeface="Calibri" panose="020F0502020204030204"/>
                <a:cs typeface="Calibri" panose="020F0502020204030204"/>
              </a:rPr>
              <a:t>and</a:t>
            </a:r>
            <a:r>
              <a:rPr sz="2300" spc="105" dirty="0">
                <a:solidFill>
                  <a:srgbClr val="0F0D12"/>
                </a:solidFill>
                <a:latin typeface="Calibri" panose="020F0502020204030204"/>
                <a:cs typeface="Calibri" panose="020F0502020204030204"/>
              </a:rPr>
              <a:t> </a:t>
            </a:r>
            <a:r>
              <a:rPr sz="2300" spc="285" dirty="0">
                <a:solidFill>
                  <a:srgbClr val="0F0D12"/>
                </a:solidFill>
                <a:latin typeface="Calibri" panose="020F0502020204030204"/>
                <a:cs typeface="Calibri" panose="020F0502020204030204"/>
              </a:rPr>
              <a:t>Augmentation</a:t>
            </a:r>
            <a:r>
              <a:rPr sz="2300" spc="105" dirty="0">
                <a:solidFill>
                  <a:srgbClr val="0F0D12"/>
                </a:solidFill>
                <a:latin typeface="Calibri" panose="020F0502020204030204"/>
                <a:cs typeface="Calibri" panose="020F0502020204030204"/>
              </a:rPr>
              <a:t> </a:t>
            </a:r>
            <a:r>
              <a:rPr sz="2300" spc="210" dirty="0">
                <a:solidFill>
                  <a:srgbClr val="0F0D12"/>
                </a:solidFill>
                <a:latin typeface="Calibri" panose="020F0502020204030204"/>
                <a:cs typeface="Calibri" panose="020F0502020204030204"/>
              </a:rPr>
              <a:t>as </a:t>
            </a:r>
            <a:r>
              <a:rPr sz="2300" spc="310" dirty="0">
                <a:solidFill>
                  <a:srgbClr val="0F0D12"/>
                </a:solidFill>
                <a:latin typeface="Calibri" panose="020F0502020204030204"/>
                <a:cs typeface="Calibri" panose="020F0502020204030204"/>
              </a:rPr>
              <a:t>and</a:t>
            </a:r>
            <a:r>
              <a:rPr sz="2300" spc="80" dirty="0">
                <a:solidFill>
                  <a:srgbClr val="0F0D12"/>
                </a:solidFill>
                <a:latin typeface="Calibri" panose="020F0502020204030204"/>
                <a:cs typeface="Calibri" panose="020F0502020204030204"/>
              </a:rPr>
              <a:t> </a:t>
            </a:r>
            <a:r>
              <a:rPr sz="2300" spc="315" dirty="0">
                <a:solidFill>
                  <a:srgbClr val="0F0D12"/>
                </a:solidFill>
                <a:latin typeface="Calibri" panose="020F0502020204030204"/>
                <a:cs typeface="Calibri" panose="020F0502020204030204"/>
              </a:rPr>
              <a:t>when</a:t>
            </a:r>
            <a:r>
              <a:rPr sz="2300" spc="85" dirty="0">
                <a:solidFill>
                  <a:srgbClr val="0F0D12"/>
                </a:solidFill>
                <a:latin typeface="Calibri" panose="020F0502020204030204"/>
                <a:cs typeface="Calibri" panose="020F0502020204030204"/>
              </a:rPr>
              <a:t> </a:t>
            </a:r>
            <a:r>
              <a:rPr sz="2300" spc="180" dirty="0">
                <a:solidFill>
                  <a:srgbClr val="0F0D12"/>
                </a:solidFill>
                <a:latin typeface="Calibri" panose="020F0502020204030204"/>
                <a:cs typeface="Calibri" panose="020F0502020204030204"/>
              </a:rPr>
              <a:t>required.</a:t>
            </a:r>
            <a:endParaRPr sz="2300">
              <a:latin typeface="Calibri" panose="020F0502020204030204"/>
              <a:cs typeface="Calibri" panose="020F0502020204030204"/>
            </a:endParaRPr>
          </a:p>
        </p:txBody>
      </p:sp>
      <p:sp>
        <p:nvSpPr>
          <p:cNvPr id="9" name="object 9"/>
          <p:cNvSpPr txBox="1"/>
          <p:nvPr/>
        </p:nvSpPr>
        <p:spPr>
          <a:xfrm>
            <a:off x="3066053" y="8294742"/>
            <a:ext cx="6593840" cy="825500"/>
          </a:xfrm>
          <a:prstGeom prst="rect">
            <a:avLst/>
          </a:prstGeom>
        </p:spPr>
        <p:txBody>
          <a:bodyPr vert="horz" wrap="square" lIns="0" tIns="12700" rIns="0" bIns="0" rtlCol="0">
            <a:spAutoFit/>
          </a:bodyPr>
          <a:lstStyle/>
          <a:p>
            <a:pPr marL="12700" marR="5080">
              <a:lnSpc>
                <a:spcPct val="114000"/>
              </a:lnSpc>
              <a:spcBef>
                <a:spcPts val="100"/>
              </a:spcBef>
            </a:pPr>
            <a:r>
              <a:rPr sz="2300" spc="254" dirty="0">
                <a:solidFill>
                  <a:srgbClr val="0F0D12"/>
                </a:solidFill>
                <a:latin typeface="Calibri" panose="020F0502020204030204"/>
                <a:cs typeface="Calibri" panose="020F0502020204030204"/>
              </a:rPr>
              <a:t>Creating</a:t>
            </a:r>
            <a:r>
              <a:rPr sz="2300" spc="100" dirty="0">
                <a:solidFill>
                  <a:srgbClr val="0F0D12"/>
                </a:solidFill>
                <a:latin typeface="Calibri" panose="020F0502020204030204"/>
                <a:cs typeface="Calibri" panose="020F0502020204030204"/>
              </a:rPr>
              <a:t> </a:t>
            </a:r>
            <a:r>
              <a:rPr sz="2300" spc="310" dirty="0">
                <a:solidFill>
                  <a:srgbClr val="0F0D12"/>
                </a:solidFill>
                <a:latin typeface="Calibri" panose="020F0502020204030204"/>
                <a:cs typeface="Calibri" panose="020F0502020204030204"/>
              </a:rPr>
              <a:t>and</a:t>
            </a:r>
            <a:r>
              <a:rPr sz="2300" spc="100" dirty="0">
                <a:solidFill>
                  <a:srgbClr val="0F0D12"/>
                </a:solidFill>
                <a:latin typeface="Calibri" panose="020F0502020204030204"/>
                <a:cs typeface="Calibri" panose="020F0502020204030204"/>
              </a:rPr>
              <a:t> </a:t>
            </a:r>
            <a:r>
              <a:rPr sz="2300" spc="229" dirty="0">
                <a:solidFill>
                  <a:srgbClr val="0F0D12"/>
                </a:solidFill>
                <a:latin typeface="Calibri" panose="020F0502020204030204"/>
                <a:cs typeface="Calibri" panose="020F0502020204030204"/>
              </a:rPr>
              <a:t>training</a:t>
            </a:r>
            <a:r>
              <a:rPr sz="2300" spc="100" dirty="0">
                <a:solidFill>
                  <a:srgbClr val="0F0D12"/>
                </a:solidFill>
                <a:latin typeface="Calibri" panose="020F0502020204030204"/>
                <a:cs typeface="Calibri" panose="020F0502020204030204"/>
              </a:rPr>
              <a:t> </a:t>
            </a:r>
            <a:r>
              <a:rPr sz="2300" spc="250" dirty="0">
                <a:solidFill>
                  <a:srgbClr val="0F0D12"/>
                </a:solidFill>
                <a:latin typeface="Calibri" panose="020F0502020204030204"/>
                <a:cs typeface="Calibri" panose="020F0502020204030204"/>
              </a:rPr>
              <a:t>a</a:t>
            </a:r>
            <a:r>
              <a:rPr sz="2300" spc="100" dirty="0">
                <a:solidFill>
                  <a:srgbClr val="0F0D12"/>
                </a:solidFill>
                <a:latin typeface="Calibri" panose="020F0502020204030204"/>
                <a:cs typeface="Calibri" panose="020F0502020204030204"/>
              </a:rPr>
              <a:t> </a:t>
            </a:r>
            <a:r>
              <a:rPr sz="2300" spc="220" dirty="0">
                <a:solidFill>
                  <a:srgbClr val="0F0D12"/>
                </a:solidFill>
                <a:latin typeface="Calibri" panose="020F0502020204030204"/>
                <a:cs typeface="Calibri" panose="020F0502020204030204"/>
              </a:rPr>
              <a:t>Convolutional</a:t>
            </a:r>
            <a:r>
              <a:rPr sz="2300" spc="100" dirty="0">
                <a:solidFill>
                  <a:srgbClr val="0F0D12"/>
                </a:solidFill>
                <a:latin typeface="Calibri" panose="020F0502020204030204"/>
                <a:cs typeface="Calibri" panose="020F0502020204030204"/>
              </a:rPr>
              <a:t> </a:t>
            </a:r>
            <a:r>
              <a:rPr sz="2300" spc="220" dirty="0">
                <a:solidFill>
                  <a:srgbClr val="0F0D12"/>
                </a:solidFill>
                <a:latin typeface="Calibri" panose="020F0502020204030204"/>
                <a:cs typeface="Calibri" panose="020F0502020204030204"/>
              </a:rPr>
              <a:t>Neural </a:t>
            </a:r>
            <a:r>
              <a:rPr sz="2300" spc="250" dirty="0">
                <a:solidFill>
                  <a:srgbClr val="0F0D12"/>
                </a:solidFill>
                <a:latin typeface="Calibri" panose="020F0502020204030204"/>
                <a:cs typeface="Calibri" panose="020F0502020204030204"/>
              </a:rPr>
              <a:t>Network</a:t>
            </a:r>
            <a:r>
              <a:rPr sz="2300" spc="100" dirty="0">
                <a:solidFill>
                  <a:srgbClr val="0F0D12"/>
                </a:solidFill>
                <a:latin typeface="Calibri" panose="020F0502020204030204"/>
                <a:cs typeface="Calibri" panose="020F0502020204030204"/>
              </a:rPr>
              <a:t> </a:t>
            </a:r>
            <a:r>
              <a:rPr sz="2300" spc="290" dirty="0">
                <a:solidFill>
                  <a:srgbClr val="0F0D12"/>
                </a:solidFill>
                <a:latin typeface="Calibri" panose="020F0502020204030204"/>
                <a:cs typeface="Calibri" panose="020F0502020204030204"/>
              </a:rPr>
              <a:t>using</a:t>
            </a:r>
            <a:r>
              <a:rPr sz="2300" spc="105" dirty="0">
                <a:solidFill>
                  <a:srgbClr val="0F0D12"/>
                </a:solidFill>
                <a:latin typeface="Calibri" panose="020F0502020204030204"/>
                <a:cs typeface="Calibri" panose="020F0502020204030204"/>
              </a:rPr>
              <a:t> </a:t>
            </a:r>
            <a:r>
              <a:rPr sz="2300" spc="200" dirty="0">
                <a:solidFill>
                  <a:srgbClr val="0F0D12"/>
                </a:solidFill>
                <a:latin typeface="Calibri" panose="020F0502020204030204"/>
                <a:cs typeface="Calibri" panose="020F0502020204030204"/>
              </a:rPr>
              <a:t>Tensorflow</a:t>
            </a:r>
            <a:r>
              <a:rPr sz="2300" spc="105" dirty="0">
                <a:solidFill>
                  <a:srgbClr val="0F0D12"/>
                </a:solidFill>
                <a:latin typeface="Calibri" panose="020F0502020204030204"/>
                <a:cs typeface="Calibri" panose="020F0502020204030204"/>
              </a:rPr>
              <a:t> </a:t>
            </a:r>
            <a:r>
              <a:rPr sz="2300" spc="100" dirty="0">
                <a:solidFill>
                  <a:srgbClr val="0F0D12"/>
                </a:solidFill>
                <a:latin typeface="Calibri" panose="020F0502020204030204"/>
                <a:cs typeface="Calibri" panose="020F0502020204030204"/>
              </a:rPr>
              <a:t>2.0</a:t>
            </a:r>
            <a:endParaRPr sz="2300">
              <a:latin typeface="Calibri" panose="020F0502020204030204"/>
              <a:cs typeface="Calibri" panose="020F0502020204030204"/>
            </a:endParaRPr>
          </a:p>
        </p:txBody>
      </p:sp>
      <p:pic>
        <p:nvPicPr>
          <p:cNvPr id="10" name="object 10"/>
          <p:cNvPicPr/>
          <p:nvPr/>
        </p:nvPicPr>
        <p:blipFill>
          <a:blip r:embed="rId2" cstate="print"/>
          <a:stretch>
            <a:fillRect/>
          </a:stretch>
        </p:blipFill>
        <p:spPr>
          <a:xfrm>
            <a:off x="13700328" y="1"/>
            <a:ext cx="4587670" cy="10236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pic>
        <p:nvPicPr>
          <p:cNvPr id="4" name="object 4"/>
          <p:cNvPicPr/>
          <p:nvPr/>
        </p:nvPicPr>
        <p:blipFill>
          <a:blip r:embed="rId2" cstate="print"/>
          <a:stretch>
            <a:fillRect/>
          </a:stretch>
        </p:blipFill>
        <p:spPr>
          <a:xfrm>
            <a:off x="806174" y="2555774"/>
            <a:ext cx="152399" cy="152399"/>
          </a:xfrm>
          <a:prstGeom prst="rect">
            <a:avLst/>
          </a:prstGeom>
        </p:spPr>
      </p:pic>
      <p:pic>
        <p:nvPicPr>
          <p:cNvPr id="5" name="object 5"/>
          <p:cNvPicPr/>
          <p:nvPr/>
        </p:nvPicPr>
        <p:blipFill>
          <a:blip r:embed="rId2" cstate="print"/>
          <a:stretch>
            <a:fillRect/>
          </a:stretch>
        </p:blipFill>
        <p:spPr>
          <a:xfrm>
            <a:off x="806174" y="5127524"/>
            <a:ext cx="152399" cy="152399"/>
          </a:xfrm>
          <a:prstGeom prst="rect">
            <a:avLst/>
          </a:prstGeom>
        </p:spPr>
      </p:pic>
      <p:pic>
        <p:nvPicPr>
          <p:cNvPr id="6" name="object 6"/>
          <p:cNvPicPr/>
          <p:nvPr/>
        </p:nvPicPr>
        <p:blipFill>
          <a:blip r:embed="rId2" cstate="print"/>
          <a:stretch>
            <a:fillRect/>
          </a:stretch>
        </p:blipFill>
        <p:spPr>
          <a:xfrm>
            <a:off x="806174" y="5984774"/>
            <a:ext cx="152399" cy="152399"/>
          </a:xfrm>
          <a:prstGeom prst="rect">
            <a:avLst/>
          </a:prstGeom>
        </p:spPr>
      </p:pic>
      <p:sp>
        <p:nvSpPr>
          <p:cNvPr id="7" name="object 7"/>
          <p:cNvSpPr txBox="1"/>
          <p:nvPr/>
        </p:nvSpPr>
        <p:spPr>
          <a:xfrm>
            <a:off x="1167331" y="2009675"/>
            <a:ext cx="12007850" cy="5168900"/>
          </a:xfrm>
          <a:prstGeom prst="rect">
            <a:avLst/>
          </a:prstGeom>
        </p:spPr>
        <p:txBody>
          <a:bodyPr vert="horz" wrap="square" lIns="0" tIns="12700" rIns="0" bIns="0" rtlCol="0">
            <a:spAutoFit/>
          </a:bodyPr>
          <a:lstStyle/>
          <a:p>
            <a:pPr marL="12700" marR="5080" algn="just">
              <a:lnSpc>
                <a:spcPct val="150000"/>
              </a:lnSpc>
              <a:spcBef>
                <a:spcPts val="100"/>
              </a:spcBef>
            </a:pPr>
            <a:r>
              <a:rPr sz="3750" spc="525" dirty="0">
                <a:solidFill>
                  <a:srgbClr val="0F0D12"/>
                </a:solidFill>
                <a:latin typeface="Calibri" panose="020F0502020204030204"/>
                <a:cs typeface="Calibri" panose="020F0502020204030204"/>
              </a:rPr>
              <a:t>An</a:t>
            </a:r>
            <a:r>
              <a:rPr sz="3750" spc="8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X-</a:t>
            </a:r>
            <a:r>
              <a:rPr sz="3750" spc="310" dirty="0">
                <a:solidFill>
                  <a:srgbClr val="0F0D12"/>
                </a:solidFill>
                <a:latin typeface="Calibri" panose="020F0502020204030204"/>
                <a:cs typeface="Calibri" panose="020F0502020204030204"/>
              </a:rPr>
              <a:t>ray</a:t>
            </a:r>
            <a:r>
              <a:rPr sz="3750" spc="80" dirty="0">
                <a:solidFill>
                  <a:srgbClr val="0F0D12"/>
                </a:solidFill>
                <a:latin typeface="Calibri" panose="020F0502020204030204"/>
                <a:cs typeface="Calibri" panose="020F0502020204030204"/>
              </a:rPr>
              <a:t>  </a:t>
            </a:r>
            <a:r>
              <a:rPr sz="3750" spc="530" dirty="0">
                <a:solidFill>
                  <a:srgbClr val="0F0D12"/>
                </a:solidFill>
                <a:latin typeface="Calibri" panose="020F0502020204030204"/>
                <a:cs typeface="Calibri" panose="020F0502020204030204"/>
              </a:rPr>
              <a:t>exam</a:t>
            </a:r>
            <a:r>
              <a:rPr sz="3750" spc="85" dirty="0">
                <a:solidFill>
                  <a:srgbClr val="0F0D12"/>
                </a:solidFill>
                <a:latin typeface="Calibri" panose="020F0502020204030204"/>
                <a:cs typeface="Calibri" panose="020F0502020204030204"/>
              </a:rPr>
              <a:t>  </a:t>
            </a:r>
            <a:r>
              <a:rPr sz="3750" spc="254" dirty="0">
                <a:solidFill>
                  <a:srgbClr val="0F0D12"/>
                </a:solidFill>
                <a:latin typeface="Calibri" panose="020F0502020204030204"/>
                <a:cs typeface="Calibri" panose="020F0502020204030204"/>
              </a:rPr>
              <a:t>will</a:t>
            </a:r>
            <a:r>
              <a:rPr sz="3750" spc="80"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allow</a:t>
            </a:r>
            <a:r>
              <a:rPr sz="3750" spc="85"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8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doctor</a:t>
            </a:r>
            <a:r>
              <a:rPr sz="3750" spc="8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8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see</a:t>
            </a:r>
            <a:r>
              <a:rPr sz="3750" spc="85"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lungs, </a:t>
            </a:r>
            <a:r>
              <a:rPr sz="3750" spc="360" dirty="0">
                <a:solidFill>
                  <a:srgbClr val="0F0D12"/>
                </a:solidFill>
                <a:latin typeface="Calibri" panose="020F0502020204030204"/>
                <a:cs typeface="Calibri" panose="020F0502020204030204"/>
              </a:rPr>
              <a:t>heart</a:t>
            </a:r>
            <a:r>
              <a:rPr sz="3750" spc="38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38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blood</a:t>
            </a:r>
            <a:r>
              <a:rPr sz="3750" spc="38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vessels</a:t>
            </a:r>
            <a:r>
              <a:rPr sz="3750" spc="38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etc</a:t>
            </a:r>
            <a:r>
              <a:rPr sz="3750" spc="38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385"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determine</a:t>
            </a:r>
            <a:r>
              <a:rPr sz="3750" spc="38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the </a:t>
            </a:r>
            <a:r>
              <a:rPr sz="3750" spc="420" dirty="0">
                <a:solidFill>
                  <a:srgbClr val="0F0D12"/>
                </a:solidFill>
                <a:latin typeface="Calibri" panose="020F0502020204030204"/>
                <a:cs typeface="Calibri" panose="020F0502020204030204"/>
              </a:rPr>
              <a:t>presence</a:t>
            </a:r>
            <a:r>
              <a:rPr sz="3750" spc="140"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4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pneumonia.</a:t>
            </a:r>
            <a:endParaRPr sz="3750">
              <a:latin typeface="Calibri" panose="020F0502020204030204"/>
              <a:cs typeface="Calibri" panose="020F0502020204030204"/>
            </a:endParaRPr>
          </a:p>
          <a:p>
            <a:pPr marL="12700" algn="just">
              <a:lnSpc>
                <a:spcPct val="100000"/>
              </a:lnSpc>
              <a:spcBef>
                <a:spcPts val="2250"/>
              </a:spcBef>
            </a:pPr>
            <a:r>
              <a:rPr sz="3750" spc="275" dirty="0">
                <a:solidFill>
                  <a:srgbClr val="0F0D12"/>
                </a:solidFill>
                <a:latin typeface="Calibri" panose="020F0502020204030204"/>
                <a:cs typeface="Calibri" panose="020F0502020204030204"/>
              </a:rPr>
              <a:t>Infiltrates</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that</a:t>
            </a:r>
            <a:r>
              <a:rPr sz="3750" spc="14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identify</a:t>
            </a:r>
            <a:r>
              <a:rPr sz="3750" spc="140" dirty="0">
                <a:solidFill>
                  <a:srgbClr val="0F0D12"/>
                </a:solidFill>
                <a:latin typeface="Calibri" panose="020F0502020204030204"/>
                <a:cs typeface="Calibri" panose="020F0502020204030204"/>
              </a:rPr>
              <a:t> </a:t>
            </a:r>
            <a:r>
              <a:rPr sz="3750" spc="484" dirty="0">
                <a:solidFill>
                  <a:srgbClr val="0F0D12"/>
                </a:solidFill>
                <a:latin typeface="Calibri" panose="020F0502020204030204"/>
                <a:cs typeface="Calibri" panose="020F0502020204030204"/>
              </a:rPr>
              <a:t>an</a:t>
            </a:r>
            <a:r>
              <a:rPr sz="3750" spc="140" dirty="0">
                <a:solidFill>
                  <a:srgbClr val="0F0D12"/>
                </a:solidFill>
                <a:latin typeface="Calibri" panose="020F0502020204030204"/>
                <a:cs typeface="Calibri" panose="020F0502020204030204"/>
              </a:rPr>
              <a:t> </a:t>
            </a:r>
            <a:r>
              <a:rPr sz="3750" spc="275" dirty="0">
                <a:solidFill>
                  <a:srgbClr val="0F0D12"/>
                </a:solidFill>
                <a:latin typeface="Calibri" panose="020F0502020204030204"/>
                <a:cs typeface="Calibri" panose="020F0502020204030204"/>
              </a:rPr>
              <a:t>infection.</a:t>
            </a:r>
            <a:endParaRPr sz="3750">
              <a:latin typeface="Calibri" panose="020F0502020204030204"/>
              <a:cs typeface="Calibri" panose="020F0502020204030204"/>
            </a:endParaRPr>
          </a:p>
          <a:p>
            <a:pPr marL="12700" marR="7620" algn="just">
              <a:lnSpc>
                <a:spcPct val="150000"/>
              </a:lnSpc>
            </a:pPr>
            <a:r>
              <a:rPr sz="3750" spc="525" dirty="0">
                <a:solidFill>
                  <a:srgbClr val="0F0D12"/>
                </a:solidFill>
                <a:latin typeface="Calibri" panose="020F0502020204030204"/>
                <a:cs typeface="Calibri" panose="020F0502020204030204"/>
              </a:rPr>
              <a:t>Low</a:t>
            </a:r>
            <a:r>
              <a:rPr sz="3750" spc="484"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contrast,</a:t>
            </a:r>
            <a:r>
              <a:rPr sz="3750" spc="49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overlapping</a:t>
            </a:r>
            <a:r>
              <a:rPr sz="3750" spc="490"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organs</a:t>
            </a:r>
            <a:r>
              <a:rPr sz="3750" spc="484"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and</a:t>
            </a:r>
            <a:r>
              <a:rPr sz="3750" spc="49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blurred </a:t>
            </a:r>
            <a:r>
              <a:rPr sz="3750" spc="360" dirty="0">
                <a:solidFill>
                  <a:srgbClr val="0F0D12"/>
                </a:solidFill>
                <a:latin typeface="Calibri" panose="020F0502020204030204"/>
                <a:cs typeface="Calibri" panose="020F0502020204030204"/>
              </a:rPr>
              <a:t>boundary.</a:t>
            </a:r>
            <a:endParaRPr sz="3750">
              <a:latin typeface="Calibri" panose="020F0502020204030204"/>
              <a:cs typeface="Calibri" panose="020F0502020204030204"/>
            </a:endParaRPr>
          </a:p>
        </p:txBody>
      </p:sp>
      <p:pic>
        <p:nvPicPr>
          <p:cNvPr id="8" name="object 8"/>
          <p:cNvPicPr/>
          <p:nvPr/>
        </p:nvPicPr>
        <p:blipFill>
          <a:blip r:embed="rId2" cstate="print"/>
          <a:stretch>
            <a:fillRect/>
          </a:stretch>
        </p:blipFill>
        <p:spPr>
          <a:xfrm>
            <a:off x="806174" y="7699274"/>
            <a:ext cx="152399" cy="152399"/>
          </a:xfrm>
          <a:prstGeom prst="rect">
            <a:avLst/>
          </a:prstGeom>
        </p:spPr>
      </p:pic>
      <p:sp>
        <p:nvSpPr>
          <p:cNvPr id="9" name="object 9"/>
          <p:cNvSpPr txBox="1"/>
          <p:nvPr/>
        </p:nvSpPr>
        <p:spPr>
          <a:xfrm>
            <a:off x="1167331" y="7153174"/>
            <a:ext cx="3547745" cy="1739900"/>
          </a:xfrm>
          <a:prstGeom prst="rect">
            <a:avLst/>
          </a:prstGeom>
        </p:spPr>
        <p:txBody>
          <a:bodyPr vert="horz" wrap="square" lIns="0" tIns="12700" rIns="0" bIns="0" rtlCol="0">
            <a:spAutoFit/>
          </a:bodyPr>
          <a:lstStyle/>
          <a:p>
            <a:pPr marL="12700" marR="5080">
              <a:lnSpc>
                <a:spcPct val="150000"/>
              </a:lnSpc>
              <a:spcBef>
                <a:spcPts val="100"/>
              </a:spcBef>
              <a:tabLst>
                <a:tab pos="2259330" algn="l"/>
                <a:tab pos="2797175" algn="l"/>
              </a:tabLst>
            </a:pPr>
            <a:r>
              <a:rPr sz="3750" spc="350" dirty="0">
                <a:solidFill>
                  <a:srgbClr val="0F0D12"/>
                </a:solidFill>
                <a:latin typeface="Calibri" panose="020F0502020204030204"/>
                <a:cs typeface="Calibri" panose="020F0502020204030204"/>
              </a:rPr>
              <a:t>Medical</a:t>
            </a:r>
            <a:r>
              <a:rPr sz="3750"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value </a:t>
            </a:r>
            <a:r>
              <a:rPr sz="3750" spc="385" dirty="0">
                <a:solidFill>
                  <a:srgbClr val="0F0D12"/>
                </a:solidFill>
                <a:latin typeface="Calibri" panose="020F0502020204030204"/>
                <a:cs typeface="Calibri" panose="020F0502020204030204"/>
              </a:rPr>
              <a:t>construct</a:t>
            </a:r>
            <a:r>
              <a:rPr sz="375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a</a:t>
            </a:r>
            <a:endParaRPr sz="3750">
              <a:latin typeface="Calibri" panose="020F0502020204030204"/>
              <a:cs typeface="Calibri" panose="020F0502020204030204"/>
            </a:endParaRPr>
          </a:p>
        </p:txBody>
      </p:sp>
      <p:sp>
        <p:nvSpPr>
          <p:cNvPr id="10" name="object 10"/>
          <p:cNvSpPr txBox="1"/>
          <p:nvPr/>
        </p:nvSpPr>
        <p:spPr>
          <a:xfrm>
            <a:off x="4729202" y="7153174"/>
            <a:ext cx="8446770" cy="1739900"/>
          </a:xfrm>
          <a:prstGeom prst="rect">
            <a:avLst/>
          </a:prstGeom>
        </p:spPr>
        <p:txBody>
          <a:bodyPr vert="horz" wrap="square" lIns="0" tIns="12700" rIns="0" bIns="0" rtlCol="0">
            <a:spAutoFit/>
          </a:bodyPr>
          <a:lstStyle/>
          <a:p>
            <a:pPr marL="12700" marR="5080" indent="336550">
              <a:lnSpc>
                <a:spcPct val="150000"/>
              </a:lnSpc>
              <a:spcBef>
                <a:spcPts val="100"/>
              </a:spcBef>
              <a:tabLst>
                <a:tab pos="1651635" algn="l"/>
                <a:tab pos="1954530" algn="l"/>
                <a:tab pos="3376295" algn="l"/>
                <a:tab pos="4702175" algn="l"/>
                <a:tab pos="5963920" algn="l"/>
                <a:tab pos="7933690" algn="l"/>
              </a:tabLst>
            </a:pPr>
            <a:r>
              <a:rPr sz="3750" spc="484" dirty="0">
                <a:solidFill>
                  <a:srgbClr val="0F0D12"/>
                </a:solidFill>
                <a:latin typeface="Calibri" panose="020F0502020204030204"/>
                <a:cs typeface="Calibri" panose="020F0502020204030204"/>
              </a:rPr>
              <a:t>and</a:t>
            </a:r>
            <a:r>
              <a:rPr sz="375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application</a:t>
            </a:r>
            <a:r>
              <a:rPr sz="37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significance</a:t>
            </a:r>
            <a:r>
              <a:rPr sz="375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345" dirty="0">
                <a:solidFill>
                  <a:srgbClr val="0F0D12"/>
                </a:solidFill>
                <a:latin typeface="Calibri" panose="020F0502020204030204"/>
                <a:cs typeface="Calibri" panose="020F0502020204030204"/>
              </a:rPr>
              <a:t>stable</a:t>
            </a:r>
            <a:r>
              <a:rPr sz="375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a:t>
            </a:r>
            <a:r>
              <a:rPr sz="3750"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accurate</a:t>
            </a:r>
            <a:r>
              <a:rPr sz="37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automatic</a:t>
            </a:r>
            <a:endParaRPr sz="3750">
              <a:latin typeface="Calibri" panose="020F0502020204030204"/>
              <a:cs typeface="Calibri" panose="020F0502020204030204"/>
            </a:endParaRPr>
          </a:p>
        </p:txBody>
      </p:sp>
      <p:sp>
        <p:nvSpPr>
          <p:cNvPr id="11" name="object 11"/>
          <p:cNvSpPr txBox="1"/>
          <p:nvPr/>
        </p:nvSpPr>
        <p:spPr>
          <a:xfrm>
            <a:off x="1167331" y="9153424"/>
            <a:ext cx="7594600" cy="596900"/>
          </a:xfrm>
          <a:prstGeom prst="rect">
            <a:avLst/>
          </a:prstGeom>
        </p:spPr>
        <p:txBody>
          <a:bodyPr vert="horz" wrap="square" lIns="0" tIns="12700" rIns="0" bIns="0" rtlCol="0">
            <a:spAutoFit/>
          </a:bodyPr>
          <a:lstStyle/>
          <a:p>
            <a:pPr marL="12700">
              <a:lnSpc>
                <a:spcPct val="100000"/>
              </a:lnSpc>
              <a:spcBef>
                <a:spcPts val="100"/>
              </a:spcBef>
            </a:pPr>
            <a:r>
              <a:rPr sz="3750" spc="380" dirty="0">
                <a:solidFill>
                  <a:srgbClr val="0F0D12"/>
                </a:solidFill>
                <a:latin typeface="Calibri" panose="020F0502020204030204"/>
                <a:cs typeface="Calibri" panose="020F0502020204030204"/>
              </a:rPr>
              <a:t>detection</a:t>
            </a:r>
            <a:r>
              <a:rPr sz="3750" spc="15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model</a:t>
            </a:r>
            <a:r>
              <a:rPr sz="3750" spc="150"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5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pneumonia.</a:t>
            </a:r>
            <a:endParaRPr sz="3750">
              <a:latin typeface="Calibri" panose="020F0502020204030204"/>
              <a:cs typeface="Calibri" panose="020F0502020204030204"/>
            </a:endParaRP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3700328" y="0"/>
            <a:ext cx="4587670" cy="102361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3700328" y="0"/>
            <a:ext cx="4587670" cy="10236199"/>
          </a:xfrm>
          <a:prstGeom prst="rect">
            <a:avLst/>
          </a:prstGeom>
        </p:spPr>
      </p:pic>
      <p:pic>
        <p:nvPicPr>
          <p:cNvPr id="1028" name="Picture 4" descr="Chest X-ray - Quality - Normal chest X-ray - male">
            <a:extLst>
              <a:ext uri="{FF2B5EF4-FFF2-40B4-BE49-F238E27FC236}">
                <a16:creationId xmlns:a16="http://schemas.microsoft.com/office/drawing/2014/main" id="{079746AF-B06B-8E2B-5183-5AFD93149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76500"/>
            <a:ext cx="10479505" cy="59383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D950BF4-F118-0D5B-2DC3-3A881BFDEFDA}"/>
              </a:ext>
            </a:extLst>
          </p:cNvPr>
          <p:cNvSpPr txBox="1"/>
          <p:nvPr/>
        </p:nvSpPr>
        <p:spPr>
          <a:xfrm>
            <a:off x="5218309" y="8885357"/>
            <a:ext cx="3925691" cy="553998"/>
          </a:xfrm>
          <a:prstGeom prst="rect">
            <a:avLst/>
          </a:prstGeom>
          <a:noFill/>
        </p:spPr>
        <p:txBody>
          <a:bodyPr wrap="square" rtlCol="0">
            <a:spAutoFit/>
          </a:bodyPr>
          <a:lstStyle/>
          <a:p>
            <a:pPr algn="ctr"/>
            <a:r>
              <a:rPr lang="en-GB" sz="3000" b="1" dirty="0"/>
              <a:t>Normal Lungs</a:t>
            </a:r>
          </a:p>
        </p:txBody>
      </p:sp>
    </p:spTree>
    <p:extLst>
      <p:ext uri="{BB962C8B-B14F-4D97-AF65-F5344CB8AC3E}">
        <p14:creationId xmlns:p14="http://schemas.microsoft.com/office/powerpoint/2010/main" val="278662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1566</Words>
  <Application>Microsoft Office PowerPoint</Application>
  <PresentationFormat>Custom</PresentationFormat>
  <Paragraphs>147</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Bahnschrift Light</vt:lpstr>
      <vt:lpstr>Calibri</vt:lpstr>
      <vt:lpstr>Office Theme</vt:lpstr>
      <vt:lpstr>Pneumonia Detection</vt:lpstr>
      <vt:lpstr>Problem Statement:</vt:lpstr>
      <vt:lpstr>What Is Pneumonia?</vt:lpstr>
      <vt:lpstr>Symptoms</vt:lpstr>
      <vt:lpstr>Physical Check-Ups</vt:lpstr>
      <vt:lpstr>Pre-requisites</vt:lpstr>
      <vt:lpstr>Classifying Chest X rays as Pneumonia or Normal</vt:lpstr>
      <vt:lpstr>Chest X-Rays related to Pneumonia disease</vt:lpstr>
      <vt:lpstr>Chest X-Rays related to Pneumonia disease</vt:lpstr>
      <vt:lpstr>Chest X-Rays related to Pneumonia disease</vt:lpstr>
      <vt:lpstr>Techniques</vt:lpstr>
      <vt:lpstr>Tensorflow Dataset API</vt:lpstr>
      <vt:lpstr>ResNets</vt:lpstr>
      <vt:lpstr>ResNet Background</vt:lpstr>
      <vt:lpstr>Convolutional Neural Networks(CNN)</vt:lpstr>
      <vt:lpstr>Issues using Plain Convolutional Networks</vt:lpstr>
      <vt:lpstr>Issues using Plain Convolutional Networks</vt:lpstr>
      <vt:lpstr>Residual Block</vt:lpstr>
      <vt:lpstr>Deeper ResNet</vt:lpstr>
      <vt:lpstr>Plain Networks vs ResNets</vt:lpstr>
      <vt:lpstr>Plain Networks vs ResNets</vt:lpstr>
      <vt:lpstr>Plain Networks vs ResNets</vt:lpstr>
      <vt:lpstr>/ Experimental Results</vt:lpstr>
      <vt:lpstr>/Accuracy </vt:lpstr>
      <vt:lpstr>/Precision</vt:lpstr>
      <vt:lpstr>/Recall </vt:lpstr>
      <vt:lpstr>/ Confusion Matrix</vt:lpstr>
      <vt:lpstr>/Graph analysis of trained dataset</vt:lpstr>
      <vt:lpstr>/Result Screenshot</vt:lpstr>
      <vt:lpstr>/Result Screenshot</vt:lpstr>
      <vt:lpstr>Key Takeaways</vt:lpstr>
      <vt:lpstr>More Things to Try</vt:lpstr>
      <vt:lpstr>More Things to Try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dc:title>
  <dc:creator>Yash Sharma</dc:creator>
  <cp:keywords>DAFeCmX4pCo,BADP0FKiNTI</cp:keywords>
  <cp:lastModifiedBy>Yashowardhan Samdhani</cp:lastModifiedBy>
  <cp:revision>12</cp:revision>
  <dcterms:created xsi:type="dcterms:W3CDTF">2023-03-23T18:47:00Z</dcterms:created>
  <dcterms:modified xsi:type="dcterms:W3CDTF">2023-10-17T09:17:14Z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2023-03-23T05:30:00Z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2023-03-23T05:30:00Z</vt:filetime>
  </property>
  <property fmtid="{D5CDD505-2E9C-101B-9397-08002B2CF9AE}" pid="6" name="ICV">
    <vt:lpwstr>BEECB53A24CF4942966197B81153F3BB</vt:lpwstr>
  </property>
  <property fmtid="{D5CDD505-2E9C-101B-9397-08002B2CF9AE}" pid="7" name="KSOProductBuildVer">
    <vt:lpwstr>1033-11.2.0.11219</vt:lpwstr>
  </property>
</Properties>
</file>